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261" r:id="rId4"/>
    <p:sldId id="314" r:id="rId5"/>
    <p:sldId id="315" r:id="rId6"/>
    <p:sldId id="267" r:id="rId7"/>
    <p:sldId id="321" r:id="rId9"/>
    <p:sldId id="322" r:id="rId10"/>
    <p:sldId id="323" r:id="rId11"/>
    <p:sldId id="324" r:id="rId12"/>
    <p:sldId id="319" r:id="rId13"/>
    <p:sldId id="325" r:id="rId14"/>
    <p:sldId id="326" r:id="rId15"/>
    <p:sldId id="327" r:id="rId16"/>
    <p:sldId id="329" r:id="rId17"/>
    <p:sldId id="316" r:id="rId18"/>
    <p:sldId id="330" r:id="rId19"/>
    <p:sldId id="331" r:id="rId20"/>
    <p:sldId id="332" r:id="rId21"/>
    <p:sldId id="328" r:id="rId22"/>
    <p:sldId id="294" r:id="rId23"/>
    <p:sldId id="317" r:id="rId24"/>
    <p:sldId id="276" r:id="rId25"/>
    <p:sldId id="334" r:id="rId26"/>
    <p:sldId id="333" r:id="rId27"/>
    <p:sldId id="295" r:id="rId28"/>
    <p:sldId id="342" r:id="rId29"/>
    <p:sldId id="26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32" y="10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AB3600-7766-4B76-BE02-354571C0D6E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0F05C-D910-4F25-A975-FBD90AA521B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DengXian" panose="02010600030101010101" charset="-122"/>
                <a:ea typeface="DengXian"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DengXian" panose="02010600030101010101" charset="-122"/>
              <a:ea typeface="DengXian"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067A40C-8575-4F9D-84C1-BDABD33A609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EBF282-3CE1-4864-8EBD-FB5B6237902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067A40C-8575-4F9D-84C1-BDABD33A609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EBF282-3CE1-4864-8EBD-FB5B6237902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067A40C-8575-4F9D-84C1-BDABD33A609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EBF282-3CE1-4864-8EBD-FB5B6237902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5000">
        <p14:prism isInverted="1"/>
      </p:transition>
    </mc:Choice>
    <mc:Fallback>
      <p:transition spd="slow" advClick="0"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067A40C-8575-4F9D-84C1-BDABD33A609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EBF282-3CE1-4864-8EBD-FB5B6237902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067A40C-8575-4F9D-84C1-BDABD33A609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EBF282-3CE1-4864-8EBD-FB5B6237902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067A40C-8575-4F9D-84C1-BDABD33A609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EBF282-3CE1-4864-8EBD-FB5B6237902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067A40C-8575-4F9D-84C1-BDABD33A609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4EBF282-3CE1-4864-8EBD-FB5B6237902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067A40C-8575-4F9D-84C1-BDABD33A609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4EBF282-3CE1-4864-8EBD-FB5B6237902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67A40C-8575-4F9D-84C1-BDABD33A609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EBF282-3CE1-4864-8EBD-FB5B6237902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067A40C-8575-4F9D-84C1-BDABD33A609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EBF282-3CE1-4864-8EBD-FB5B6237902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067A40C-8575-4F9D-84C1-BDABD33A609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EBF282-3CE1-4864-8EBD-FB5B6237902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7A40C-8575-4F9D-84C1-BDABD33A609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EBF282-3CE1-4864-8EBD-FB5B623790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tags" Target="../tags/tag7.xml"/><Relationship Id="rId3"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0" y="3903550"/>
            <a:ext cx="12192000" cy="2954450"/>
          </a:xfrm>
          <a:prstGeom prst="rect">
            <a:avLst/>
          </a:prstGeom>
          <a:solidFill>
            <a:srgbClr val="FFFFFF">
              <a:alpha val="61961"/>
            </a:srgbClr>
          </a:solidFill>
          <a:ln>
            <a:noFill/>
          </a:ln>
          <a:effectLst>
            <a:glow>
              <a:schemeClr val="accent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sp>
        <p:nvSpPr>
          <p:cNvPr id="26" name="_14"/>
          <p:cNvSpPr txBox="1">
            <a:spLocks noChangeArrowheads="1"/>
          </p:cNvSpPr>
          <p:nvPr/>
        </p:nvSpPr>
        <p:spPr bwMode="auto">
          <a:xfrm>
            <a:off x="1600529" y="1392440"/>
            <a:ext cx="8989672" cy="843948"/>
          </a:xfrm>
          <a:prstGeom prst="rect">
            <a:avLst/>
          </a:prstGeom>
          <a:noFill/>
          <a:ln>
            <a:noFill/>
          </a:ln>
          <a:effectLst/>
        </p:spPr>
        <p:txBody>
          <a:bodyPr vert="horz" wrap="square" lIns="120140" tIns="60070" rIns="120140" bIns="6007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9pPr>
          </a:lstStyle>
          <a:p>
            <a:pPr algn="ctr"/>
            <a:r>
              <a:rPr lang="en-US" sz="5400" spc="600" dirty="0">
                <a:solidFill>
                  <a:schemeClr val="bg2">
                    <a:lumMod val="10000"/>
                  </a:schemeClr>
                </a:solidFill>
                <a:latin typeface="Microsoft YaHei" panose="020B0503020204020204" pitchFamily="34" charset="-122"/>
                <a:ea typeface="Microsoft YaHei" panose="020B0503020204020204" pitchFamily="34" charset="-122"/>
              </a:rPr>
              <a:t>Situation testing</a:t>
            </a:r>
            <a:endParaRPr lang="en-US" sz="5400" spc="6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27" name="文本框 26"/>
          <p:cNvSpPr txBox="1"/>
          <p:nvPr/>
        </p:nvSpPr>
        <p:spPr>
          <a:xfrm>
            <a:off x="7976235" y="2531745"/>
            <a:ext cx="3191510" cy="706755"/>
          </a:xfrm>
          <a:prstGeom prst="rect">
            <a:avLst/>
          </a:prstGeom>
          <a:noFill/>
        </p:spPr>
        <p:txBody>
          <a:bodyPr wrap="square" rtlCol="0">
            <a:spAutoFit/>
            <a:scene3d>
              <a:camera prst="orthographicFront"/>
              <a:lightRig rig="threePt" dir="t"/>
            </a:scene3d>
            <a:sp3d contourW="12700"/>
          </a:bodyPr>
          <a:lstStyle/>
          <a:p>
            <a:pPr algn="ctr" defTabSz="887730">
              <a:lnSpc>
                <a:spcPct val="125000"/>
              </a:lnSpc>
              <a:defRPr/>
            </a:pPr>
            <a:r>
              <a:rPr lang="en-US" altLang="zh-CN" sz="3200" dirty="0">
                <a:solidFill>
                  <a:schemeClr val="bg2">
                    <a:lumMod val="10000"/>
                  </a:schemeClr>
                </a:solidFill>
                <a:latin typeface="Times New Roman" panose="02020603050405020304" charset="0"/>
                <a:ea typeface="Microsoft YaHei" panose="020B0503020204020204" pitchFamily="34" charset="-122"/>
                <a:cs typeface="Times New Roman" panose="02020603050405020304" charset="0"/>
              </a:rPr>
              <a:t>Yijun Liu</a:t>
            </a:r>
            <a:endParaRPr lang="en-US" altLang="zh-CN" sz="3200" dirty="0">
              <a:solidFill>
                <a:schemeClr val="bg2">
                  <a:lumMod val="10000"/>
                </a:schemeClr>
              </a:solidFill>
              <a:latin typeface="Times New Roman" panose="02020603050405020304" charset="0"/>
              <a:ea typeface="Microsoft YaHei" panose="020B0503020204020204" pitchFamily="34" charset="-122"/>
              <a:cs typeface="Times New Roman" panose="02020603050405020304" charset="0"/>
            </a:endParaRPr>
          </a:p>
        </p:txBody>
      </p:sp>
      <p:pic>
        <p:nvPicPr>
          <p:cNvPr id="28" name="鹏泊 - 啷个哩个啷">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00934" y="452026"/>
            <a:ext cx="800934" cy="800934"/>
          </a:xfrm>
          <a:prstGeom prst="rect">
            <a:avLst/>
          </a:prstGeom>
        </p:spPr>
      </p:pic>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par>
                                <p:cTn id="7" presetID="56" presetClass="entr" presetSubtype="0" fill="hold" grpId="0" nodeType="withEffect">
                                  <p:stCondLst>
                                    <p:cond delay="750"/>
                                  </p:stCondLst>
                                  <p:iterate type="lt">
                                    <p:tmPct val="10000"/>
                                  </p:iterate>
                                  <p:childTnLst>
                                    <p:set>
                                      <p:cBhvr>
                                        <p:cTn id="8" dur="1" fill="hold">
                                          <p:stCondLst>
                                            <p:cond delay="0"/>
                                          </p:stCondLst>
                                        </p:cTn>
                                        <p:tgtEl>
                                          <p:spTgt spid="26"/>
                                        </p:tgtEl>
                                        <p:attrNameLst>
                                          <p:attrName>style.visibility</p:attrName>
                                        </p:attrNameLst>
                                      </p:cBhvr>
                                      <p:to>
                                        <p:strVal val="visible"/>
                                      </p:to>
                                    </p:set>
                                    <p:anim by="(-#ppt_w*2)" calcmode="lin" valueType="num">
                                      <p:cBhvr rctx="PPT">
                                        <p:cTn id="9" dur="500" autoRev="1" fill="hold">
                                          <p:stCondLst>
                                            <p:cond delay="0"/>
                                          </p:stCondLst>
                                        </p:cTn>
                                        <p:tgtEl>
                                          <p:spTgt spid="26"/>
                                        </p:tgtEl>
                                        <p:attrNameLst>
                                          <p:attrName>ppt_w</p:attrName>
                                        </p:attrNameLst>
                                      </p:cBhvr>
                                    </p:anim>
                                    <p:anim by="(#ppt_w*0.50)" calcmode="lin" valueType="num">
                                      <p:cBhvr>
                                        <p:cTn id="10" dur="500" decel="50000" autoRev="1" fill="hold">
                                          <p:stCondLst>
                                            <p:cond delay="0"/>
                                          </p:stCondLst>
                                        </p:cTn>
                                        <p:tgtEl>
                                          <p:spTgt spid="26"/>
                                        </p:tgtEl>
                                        <p:attrNameLst>
                                          <p:attrName>ppt_x</p:attrName>
                                        </p:attrNameLst>
                                      </p:cBhvr>
                                    </p:anim>
                                    <p:anim from="(-#ppt_h/2)" to="(#ppt_y)" calcmode="lin" valueType="num">
                                      <p:cBhvr>
                                        <p:cTn id="11" dur="1000" fill="hold">
                                          <p:stCondLst>
                                            <p:cond delay="0"/>
                                          </p:stCondLst>
                                        </p:cTn>
                                        <p:tgtEl>
                                          <p:spTgt spid="26"/>
                                        </p:tgtEl>
                                        <p:attrNameLst>
                                          <p:attrName>ppt_y</p:attrName>
                                        </p:attrNameLst>
                                      </p:cBhvr>
                                    </p:anim>
                                    <p:animRot by="21600000">
                                      <p:cBhvr>
                                        <p:cTn id="12" dur="1000" fill="hold">
                                          <p:stCondLst>
                                            <p:cond delay="0"/>
                                          </p:stCondLst>
                                        </p:cTn>
                                        <p:tgtEl>
                                          <p:spTgt spid="26"/>
                                        </p:tgtEl>
                                        <p:attrNameLst>
                                          <p:attrName>r</p:attrName>
                                        </p:attrNameLst>
                                      </p:cBhvr>
                                    </p:animRot>
                                  </p:childTnLst>
                                </p:cTn>
                              </p:par>
                            </p:childTnLst>
                          </p:cTn>
                        </p:par>
                        <p:par>
                          <p:cTn id="13" fill="hold">
                            <p:stCondLst>
                              <p:cond delay="3349"/>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7" repeatCount="indefinite" fill="hold" display="0">
                  <p:stCondLst>
                    <p:cond delay="indefinite"/>
                  </p:stCondLst>
                  <p:endCondLst>
                    <p:cond evt="onStopAudio" delay="0">
                      <p:tgtEl>
                        <p:sldTgt/>
                      </p:tgtEl>
                    </p:cond>
                  </p:endCondLst>
                </p:cTn>
                <p:tgtEl>
                  <p:spTgt spid="28"/>
                </p:tgtEl>
              </p:cMediaNode>
            </p:audio>
          </p:childTnLst>
        </p:cTn>
      </p:par>
    </p:tnLst>
    <p:bldLst>
      <p:bldP spid="26" grpId="0" bldLvl="0" animBg="1"/>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502285" y="1193800"/>
            <a:ext cx="1050226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Basis and five basic phases in the process of situation testing </a:t>
            </a:r>
            <a:endParaRPr lang="en-US" altLang="zh-CN" sz="3200">
              <a:latin typeface="Times New Roman" panose="02020603050405020304" charset="0"/>
              <a:cs typeface="Times New Roman" panose="02020603050405020304" charset="0"/>
            </a:endParaRPr>
          </a:p>
        </p:txBody>
      </p:sp>
      <p:sp>
        <p:nvSpPr>
          <p:cNvPr id="2" name="文本框 1"/>
          <p:cNvSpPr txBox="1"/>
          <p:nvPr/>
        </p:nvSpPr>
        <p:spPr>
          <a:xfrm>
            <a:off x="1231900" y="2005965"/>
            <a:ext cx="9772650" cy="1014730"/>
          </a:xfrm>
          <a:prstGeom prst="rect">
            <a:avLst/>
          </a:prstGeom>
          <a:noFill/>
        </p:spPr>
        <p:txBody>
          <a:bodyPr wrap="square" rtlCol="0" anchor="t">
            <a:spAutoFit/>
          </a:bodyPr>
          <a:p>
            <a:r>
              <a:rPr lang="zh-CN" altLang="en-US" sz="2000"/>
              <a:t>situation testing is a method involving the use of “</a:t>
            </a:r>
            <a:r>
              <a:rPr lang="zh-CN" altLang="en-US" sz="2000" b="1"/>
              <a:t>organised</a:t>
            </a:r>
            <a:r>
              <a:rPr lang="zh-CN" altLang="en-US" sz="2000"/>
              <a:t>” </a:t>
            </a:r>
            <a:r>
              <a:rPr lang="zh-CN" altLang="en-US" sz="2000" b="1"/>
              <a:t>applicants </a:t>
            </a:r>
            <a:r>
              <a:rPr lang="zh-CN" altLang="en-US" sz="2000"/>
              <a:t>or </a:t>
            </a:r>
            <a:r>
              <a:rPr lang="zh-CN" altLang="en-US" sz="2000" b="1"/>
              <a:t>actors</a:t>
            </a:r>
            <a:r>
              <a:rPr lang="zh-CN" altLang="en-US" sz="2000"/>
              <a:t>, in order to investigate the occurrence of discrimination in different processes and areas, on different grounds.</a:t>
            </a:r>
            <a:endParaRPr lang="zh-CN" altLang="en-US" sz="2000"/>
          </a:p>
        </p:txBody>
      </p:sp>
      <p:sp>
        <p:nvSpPr>
          <p:cNvPr id="4" name="文本框 3"/>
          <p:cNvSpPr txBox="1"/>
          <p:nvPr/>
        </p:nvSpPr>
        <p:spPr>
          <a:xfrm>
            <a:off x="1341120" y="3394710"/>
            <a:ext cx="10010140" cy="1322070"/>
          </a:xfrm>
          <a:prstGeom prst="rect">
            <a:avLst/>
          </a:prstGeom>
          <a:noFill/>
        </p:spPr>
        <p:txBody>
          <a:bodyPr wrap="square" rtlCol="0" anchor="t">
            <a:spAutoFit/>
          </a:bodyPr>
          <a:p>
            <a:r>
              <a:rPr lang="zh-CN" altLang="en-US" sz="2000"/>
              <a:t>This means that </a:t>
            </a:r>
            <a:r>
              <a:rPr lang="zh-CN" altLang="en-US" sz="2000" b="1"/>
              <a:t>after </a:t>
            </a:r>
            <a:r>
              <a:rPr lang="zh-CN" altLang="en-US" sz="2000"/>
              <a:t>complaints of people who were truly discriminated, or after learning that there is a certain discriminatory practice, persons with the same </a:t>
            </a:r>
            <a:r>
              <a:rPr lang="zh-CN" altLang="en-US" sz="2000" b="1"/>
              <a:t>protected characteristics</a:t>
            </a:r>
            <a:r>
              <a:rPr lang="zh-CN" altLang="en-US" sz="2000"/>
              <a:t> as the discriminated persons are sent to the location in order to test the alleged </a:t>
            </a:r>
            <a:r>
              <a:rPr lang="zh-CN" altLang="en-US" sz="2000" b="1"/>
              <a:t>discriminator</a:t>
            </a:r>
            <a:r>
              <a:rPr lang="zh-CN" altLang="en-US" sz="2000"/>
              <a:t>.</a:t>
            </a:r>
            <a:endParaRPr lang="zh-CN" altLang="en-US" sz="2000"/>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502285" y="1193800"/>
            <a:ext cx="1050226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Basis and five basic phases in the process of situation testing </a:t>
            </a:r>
            <a:endParaRPr lang="en-US" altLang="zh-CN" sz="3200">
              <a:latin typeface="Times New Roman" panose="02020603050405020304" charset="0"/>
              <a:cs typeface="Times New Roman" panose="02020603050405020304" charset="0"/>
            </a:endParaRPr>
          </a:p>
        </p:txBody>
      </p:sp>
      <p:sp>
        <p:nvSpPr>
          <p:cNvPr id="2" name="文本框 1"/>
          <p:cNvSpPr txBox="1"/>
          <p:nvPr/>
        </p:nvSpPr>
        <p:spPr>
          <a:xfrm>
            <a:off x="4057650" y="3546475"/>
            <a:ext cx="7522845" cy="1753235"/>
          </a:xfrm>
          <a:prstGeom prst="rect">
            <a:avLst/>
          </a:prstGeom>
          <a:noFill/>
        </p:spPr>
        <p:txBody>
          <a:bodyPr wrap="square" rtlCol="0" anchor="t">
            <a:spAutoFit/>
          </a:bodyPr>
          <a:p>
            <a:r>
              <a:rPr lang="zh-CN" altLang="en-US"/>
              <a:t>For example, in cases of alleged discrimination of Roma people by a night club, a Roma person would be a tester, while a person who is not Roma would be the control tester. </a:t>
            </a:r>
            <a:r>
              <a:rPr lang="zh-CN" altLang="en-US" b="1"/>
              <a:t>Apart from the different ethnicity</a:t>
            </a:r>
            <a:r>
              <a:rPr lang="zh-CN" altLang="en-US"/>
              <a:t>, the testers </a:t>
            </a:r>
            <a:r>
              <a:rPr lang="zh-CN" altLang="en-US" b="1"/>
              <a:t>would match each other in all other traits</a:t>
            </a:r>
            <a:r>
              <a:rPr lang="zh-CN" altLang="en-US"/>
              <a:t> - age, sex, dress, hair style. It is important to mention that the testers </a:t>
            </a:r>
            <a:r>
              <a:rPr lang="zh-CN" altLang="en-US">
                <a:solidFill>
                  <a:srgbClr val="FF0000"/>
                </a:solidFill>
              </a:rPr>
              <a:t>must not have consumed alcohol</a:t>
            </a:r>
            <a:r>
              <a:rPr lang="zh-CN" altLang="en-US"/>
              <a:t>.</a:t>
            </a:r>
            <a:endParaRPr lang="zh-CN" altLang="en-US"/>
          </a:p>
        </p:txBody>
      </p:sp>
      <p:grpSp>
        <p:nvGrpSpPr>
          <p:cNvPr id="4" name="千图PPT彼岸天：ID 8661124库_组合 52"/>
          <p:cNvGrpSpPr/>
          <p:nvPr>
            <p:custDataLst>
              <p:tags r:id="rId1"/>
            </p:custDataLst>
          </p:nvPr>
        </p:nvGrpSpPr>
        <p:grpSpPr>
          <a:xfrm>
            <a:off x="159574" y="2562225"/>
            <a:ext cx="1142176" cy="3181350"/>
            <a:chOff x="5939112" y="3467100"/>
            <a:chExt cx="1061452" cy="3217828"/>
          </a:xfrm>
          <a:effectLst/>
        </p:grpSpPr>
        <p:sp>
          <p:nvSpPr>
            <p:cNvPr id="15" name="Freeform: Shape 65"/>
            <p:cNvSpPr/>
            <p:nvPr/>
          </p:nvSpPr>
          <p:spPr bwMode="auto">
            <a:xfrm>
              <a:off x="6017116" y="6070265"/>
              <a:ext cx="430198" cy="614663"/>
            </a:xfrm>
            <a:custGeom>
              <a:avLst/>
              <a:gdLst>
                <a:gd name="connsiteX0" fmla="*/ 5460 w 21600"/>
                <a:gd name="connsiteY0" fmla="*/ 2489 h 20420"/>
                <a:gd name="connsiteX1" fmla="*/ 10215 w 21600"/>
                <a:gd name="connsiteY1" fmla="*/ 16 h 20420"/>
                <a:gd name="connsiteX2" fmla="*/ 16139 w 21600"/>
                <a:gd name="connsiteY2" fmla="*/ 2489 h 20420"/>
                <a:gd name="connsiteX3" fmla="*/ 19440 w 21600"/>
                <a:gd name="connsiteY3" fmla="*/ 98 h 20420"/>
                <a:gd name="connsiteX4" fmla="*/ 21600 w 21600"/>
                <a:gd name="connsiteY4" fmla="*/ 1170 h 20420"/>
                <a:gd name="connsiteX5" fmla="*/ 11475 w 21600"/>
                <a:gd name="connsiteY5" fmla="*/ 20420 h 20420"/>
                <a:gd name="connsiteX6" fmla="*/ 831 w 21600"/>
                <a:gd name="connsiteY6" fmla="*/ 2736 h 20420"/>
                <a:gd name="connsiteX7" fmla="*/ 0 w 21600"/>
                <a:gd name="connsiteY7" fmla="*/ 1170 h 20420"/>
                <a:gd name="connsiteX8" fmla="*/ 5460 w 21600"/>
                <a:gd name="connsiteY8" fmla="*/ 2489 h 20420"/>
                <a:gd name="connsiteX9" fmla="*/ 5460 w 21600"/>
                <a:gd name="connsiteY9" fmla="*/ 2489 h 20420"/>
                <a:gd name="connsiteX0-1" fmla="*/ 4629 w 20769"/>
                <a:gd name="connsiteY0-2" fmla="*/ 2489 h 20420"/>
                <a:gd name="connsiteX1-3" fmla="*/ 9384 w 20769"/>
                <a:gd name="connsiteY1-4" fmla="*/ 16 h 20420"/>
                <a:gd name="connsiteX2-5" fmla="*/ 15308 w 20769"/>
                <a:gd name="connsiteY2-6" fmla="*/ 2489 h 20420"/>
                <a:gd name="connsiteX3-7" fmla="*/ 18609 w 20769"/>
                <a:gd name="connsiteY3-8" fmla="*/ 98 h 20420"/>
                <a:gd name="connsiteX4-9" fmla="*/ 20769 w 20769"/>
                <a:gd name="connsiteY4-10" fmla="*/ 1170 h 20420"/>
                <a:gd name="connsiteX5-11" fmla="*/ 10644 w 20769"/>
                <a:gd name="connsiteY5-12" fmla="*/ 20420 h 20420"/>
                <a:gd name="connsiteX6-13" fmla="*/ 0 w 20769"/>
                <a:gd name="connsiteY6-14" fmla="*/ 2736 h 20420"/>
                <a:gd name="connsiteX7-15" fmla="*/ 4629 w 20769"/>
                <a:gd name="connsiteY7-16" fmla="*/ 2489 h 20420"/>
                <a:gd name="connsiteX8-17" fmla="*/ 4629 w 20769"/>
                <a:gd name="connsiteY8-18" fmla="*/ 2489 h 20420"/>
                <a:gd name="connsiteX0-19" fmla="*/ 4629 w 20769"/>
                <a:gd name="connsiteY0-20" fmla="*/ 2489 h 20420"/>
                <a:gd name="connsiteX1-21" fmla="*/ 9384 w 20769"/>
                <a:gd name="connsiteY1-22" fmla="*/ 16 h 20420"/>
                <a:gd name="connsiteX2-23" fmla="*/ 15308 w 20769"/>
                <a:gd name="connsiteY2-24" fmla="*/ 2489 h 20420"/>
                <a:gd name="connsiteX3-25" fmla="*/ 18609 w 20769"/>
                <a:gd name="connsiteY3-26" fmla="*/ 98 h 20420"/>
                <a:gd name="connsiteX4-27" fmla="*/ 20769 w 20769"/>
                <a:gd name="connsiteY4-28" fmla="*/ 1170 h 20420"/>
                <a:gd name="connsiteX5-29" fmla="*/ 19569 w 20769"/>
                <a:gd name="connsiteY5-30" fmla="*/ 3243 h 20420"/>
                <a:gd name="connsiteX6-31" fmla="*/ 10644 w 20769"/>
                <a:gd name="connsiteY6-32" fmla="*/ 20420 h 20420"/>
                <a:gd name="connsiteX7-33" fmla="*/ 0 w 20769"/>
                <a:gd name="connsiteY7-34" fmla="*/ 2736 h 20420"/>
                <a:gd name="connsiteX8-35" fmla="*/ 4629 w 20769"/>
                <a:gd name="connsiteY8-36" fmla="*/ 2489 h 20420"/>
                <a:gd name="connsiteX9-37" fmla="*/ 4629 w 20769"/>
                <a:gd name="connsiteY9-38" fmla="*/ 2489 h 20420"/>
                <a:gd name="connsiteX0-39" fmla="*/ 4629 w 20083"/>
                <a:gd name="connsiteY0-40" fmla="*/ 2489 h 20420"/>
                <a:gd name="connsiteX1-41" fmla="*/ 9384 w 20083"/>
                <a:gd name="connsiteY1-42" fmla="*/ 16 h 20420"/>
                <a:gd name="connsiteX2-43" fmla="*/ 15308 w 20083"/>
                <a:gd name="connsiteY2-44" fmla="*/ 2489 h 20420"/>
                <a:gd name="connsiteX3-45" fmla="*/ 18609 w 20083"/>
                <a:gd name="connsiteY3-46" fmla="*/ 98 h 20420"/>
                <a:gd name="connsiteX4-47" fmla="*/ 19569 w 20083"/>
                <a:gd name="connsiteY4-48" fmla="*/ 3243 h 20420"/>
                <a:gd name="connsiteX5-49" fmla="*/ 10644 w 20083"/>
                <a:gd name="connsiteY5-50" fmla="*/ 20420 h 20420"/>
                <a:gd name="connsiteX6-51" fmla="*/ 0 w 20083"/>
                <a:gd name="connsiteY6-52" fmla="*/ 2736 h 20420"/>
                <a:gd name="connsiteX7-53" fmla="*/ 4629 w 20083"/>
                <a:gd name="connsiteY7-54" fmla="*/ 2489 h 20420"/>
                <a:gd name="connsiteX8-55" fmla="*/ 4629 w 20083"/>
                <a:gd name="connsiteY8-56" fmla="*/ 2489 h 204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0083" h="20420">
                  <a:moveTo>
                    <a:pt x="4629" y="2489"/>
                  </a:moveTo>
                  <a:cubicBezTo>
                    <a:pt x="4629" y="2489"/>
                    <a:pt x="7404" y="-232"/>
                    <a:pt x="9384" y="16"/>
                  </a:cubicBezTo>
                  <a:cubicBezTo>
                    <a:pt x="11364" y="263"/>
                    <a:pt x="14618" y="2695"/>
                    <a:pt x="15308" y="2489"/>
                  </a:cubicBezTo>
                  <a:cubicBezTo>
                    <a:pt x="15999" y="2283"/>
                    <a:pt x="17899" y="-28"/>
                    <a:pt x="18609" y="98"/>
                  </a:cubicBezTo>
                  <a:cubicBezTo>
                    <a:pt x="19319" y="224"/>
                    <a:pt x="20896" y="-144"/>
                    <a:pt x="19569" y="3243"/>
                  </a:cubicBezTo>
                  <a:lnTo>
                    <a:pt x="10644" y="20420"/>
                  </a:lnTo>
                  <a:lnTo>
                    <a:pt x="0" y="2736"/>
                  </a:lnTo>
                  <a:lnTo>
                    <a:pt x="4629" y="2489"/>
                  </a:lnTo>
                  <a:close/>
                  <a:moveTo>
                    <a:pt x="4629" y="2489"/>
                  </a:moveTo>
                </a:path>
              </a:pathLst>
            </a:custGeom>
            <a:solidFill>
              <a:schemeClr val="bg1">
                <a:lumMod val="75000"/>
              </a:schemeClr>
            </a:solidFill>
            <a:ln>
              <a:noFill/>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7" name="Freeform: Shape 67"/>
            <p:cNvSpPr/>
            <p:nvPr/>
          </p:nvSpPr>
          <p:spPr bwMode="auto">
            <a:xfrm>
              <a:off x="5939112" y="3467100"/>
              <a:ext cx="319545" cy="2720472"/>
            </a:xfrm>
            <a:custGeom>
              <a:avLst/>
              <a:gdLst/>
              <a:ahLst/>
              <a:cxnLst/>
              <a:rect l="0" t="0" r="r" b="b"/>
              <a:pathLst>
                <a:path w="21600" h="21600">
                  <a:moveTo>
                    <a:pt x="15445" y="21054"/>
                  </a:moveTo>
                  <a:cubicBezTo>
                    <a:pt x="15409" y="21356"/>
                    <a:pt x="13316" y="21600"/>
                    <a:pt x="10737" y="21600"/>
                  </a:cubicBezTo>
                  <a:cubicBezTo>
                    <a:pt x="8157" y="21600"/>
                    <a:pt x="6067" y="21356"/>
                    <a:pt x="6024" y="21054"/>
                  </a:cubicBezTo>
                  <a:cubicBezTo>
                    <a:pt x="6024" y="21054"/>
                    <a:pt x="6013" y="17098"/>
                    <a:pt x="6013" y="13916"/>
                  </a:cubicBezTo>
                  <a:cubicBezTo>
                    <a:pt x="6013" y="13907"/>
                    <a:pt x="5988" y="1279"/>
                    <a:pt x="5988" y="1270"/>
                  </a:cubicBezTo>
                  <a:lnTo>
                    <a:pt x="0" y="1270"/>
                  </a:lnTo>
                  <a:lnTo>
                    <a:pt x="10800" y="0"/>
                  </a:lnTo>
                  <a:lnTo>
                    <a:pt x="21600" y="1270"/>
                  </a:lnTo>
                  <a:lnTo>
                    <a:pt x="15413" y="1270"/>
                  </a:lnTo>
                  <a:cubicBezTo>
                    <a:pt x="15413" y="1312"/>
                    <a:pt x="15409" y="13974"/>
                    <a:pt x="15406" y="14017"/>
                  </a:cubicBezTo>
                  <a:cubicBezTo>
                    <a:pt x="15406" y="14102"/>
                    <a:pt x="15403" y="14187"/>
                    <a:pt x="15403" y="14274"/>
                  </a:cubicBezTo>
                  <a:cubicBezTo>
                    <a:pt x="15359" y="17168"/>
                    <a:pt x="15448" y="21054"/>
                    <a:pt x="15445" y="21054"/>
                  </a:cubicBezTo>
                  <a:close/>
                  <a:moveTo>
                    <a:pt x="15445" y="21054"/>
                  </a:moveTo>
                </a:path>
              </a:pathLst>
            </a:custGeom>
            <a:solidFill>
              <a:schemeClr val="accent2"/>
            </a:solidFill>
            <a:ln>
              <a:noFill/>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0" name="Freeform: Shape 70"/>
            <p:cNvSpPr/>
            <p:nvPr/>
          </p:nvSpPr>
          <p:spPr bwMode="auto">
            <a:xfrm>
              <a:off x="6302914" y="4618041"/>
              <a:ext cx="688252" cy="1552180"/>
            </a:xfrm>
            <a:custGeom>
              <a:avLst/>
              <a:gdLst/>
              <a:ahLst/>
              <a:cxnLst/>
              <a:rect l="0" t="0" r="r" b="b"/>
              <a:pathLst>
                <a:path w="21600" h="21600">
                  <a:moveTo>
                    <a:pt x="21600" y="2227"/>
                  </a:moveTo>
                  <a:lnTo>
                    <a:pt x="16580" y="0"/>
                  </a:lnTo>
                  <a:lnTo>
                    <a:pt x="16580" y="1235"/>
                  </a:lnTo>
                  <a:cubicBezTo>
                    <a:pt x="16170" y="1235"/>
                    <a:pt x="14858" y="1238"/>
                    <a:pt x="12924" y="1253"/>
                  </a:cubicBezTo>
                  <a:cubicBezTo>
                    <a:pt x="7963" y="1290"/>
                    <a:pt x="0" y="2716"/>
                    <a:pt x="0" y="8129"/>
                  </a:cubicBezTo>
                  <a:cubicBezTo>
                    <a:pt x="0" y="13707"/>
                    <a:pt x="5" y="20642"/>
                    <a:pt x="5" y="20642"/>
                  </a:cubicBezTo>
                  <a:cubicBezTo>
                    <a:pt x="24" y="21172"/>
                    <a:pt x="996" y="21600"/>
                    <a:pt x="2195" y="21600"/>
                  </a:cubicBezTo>
                  <a:cubicBezTo>
                    <a:pt x="3394" y="21600"/>
                    <a:pt x="4367" y="21172"/>
                    <a:pt x="4383" y="20642"/>
                  </a:cubicBezTo>
                  <a:cubicBezTo>
                    <a:pt x="4385" y="20642"/>
                    <a:pt x="4339" y="12940"/>
                    <a:pt x="4369" y="7816"/>
                  </a:cubicBezTo>
                  <a:cubicBezTo>
                    <a:pt x="4385" y="5108"/>
                    <a:pt x="9103" y="3178"/>
                    <a:pt x="12509" y="3178"/>
                  </a:cubicBezTo>
                  <a:lnTo>
                    <a:pt x="16580" y="3178"/>
                  </a:lnTo>
                  <a:lnTo>
                    <a:pt x="16580" y="4455"/>
                  </a:lnTo>
                  <a:lnTo>
                    <a:pt x="21600" y="2227"/>
                  </a:lnTo>
                  <a:close/>
                  <a:moveTo>
                    <a:pt x="21600" y="2227"/>
                  </a:moveTo>
                </a:path>
              </a:pathLst>
            </a:custGeom>
            <a:solidFill>
              <a:schemeClr val="accent1"/>
            </a:solidFill>
            <a:ln>
              <a:noFill/>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1" name="Freeform: Shape 71"/>
            <p:cNvSpPr/>
            <p:nvPr/>
          </p:nvSpPr>
          <p:spPr bwMode="auto">
            <a:xfrm>
              <a:off x="6164107" y="4074381"/>
              <a:ext cx="836457" cy="2102347"/>
            </a:xfrm>
            <a:custGeom>
              <a:avLst/>
              <a:gdLst/>
              <a:ahLst/>
              <a:cxnLst/>
              <a:rect l="0" t="0" r="r" b="b"/>
              <a:pathLst>
                <a:path w="21600" h="21600">
                  <a:moveTo>
                    <a:pt x="21600" y="1644"/>
                  </a:moveTo>
                  <a:lnTo>
                    <a:pt x="17469" y="0"/>
                  </a:lnTo>
                  <a:lnTo>
                    <a:pt x="17469" y="911"/>
                  </a:lnTo>
                  <a:cubicBezTo>
                    <a:pt x="17131" y="912"/>
                    <a:pt x="12226" y="914"/>
                    <a:pt x="10635" y="925"/>
                  </a:cubicBezTo>
                  <a:cubicBezTo>
                    <a:pt x="6552" y="952"/>
                    <a:pt x="0" y="2005"/>
                    <a:pt x="0" y="6000"/>
                  </a:cubicBezTo>
                  <a:cubicBezTo>
                    <a:pt x="0" y="10118"/>
                    <a:pt x="4" y="20893"/>
                    <a:pt x="4" y="20893"/>
                  </a:cubicBezTo>
                  <a:cubicBezTo>
                    <a:pt x="20" y="21284"/>
                    <a:pt x="820" y="21600"/>
                    <a:pt x="1806" y="21600"/>
                  </a:cubicBezTo>
                  <a:cubicBezTo>
                    <a:pt x="2793" y="21600"/>
                    <a:pt x="3593" y="21284"/>
                    <a:pt x="3607" y="20893"/>
                  </a:cubicBezTo>
                  <a:cubicBezTo>
                    <a:pt x="3608" y="20893"/>
                    <a:pt x="3571" y="9551"/>
                    <a:pt x="3595" y="5769"/>
                  </a:cubicBezTo>
                  <a:cubicBezTo>
                    <a:pt x="3608" y="3770"/>
                    <a:pt x="7491" y="2346"/>
                    <a:pt x="10293" y="2346"/>
                  </a:cubicBezTo>
                  <a:lnTo>
                    <a:pt x="17469" y="2346"/>
                  </a:lnTo>
                  <a:lnTo>
                    <a:pt x="17469" y="3288"/>
                  </a:lnTo>
                  <a:lnTo>
                    <a:pt x="21600" y="1644"/>
                  </a:lnTo>
                  <a:close/>
                  <a:moveTo>
                    <a:pt x="21600" y="1644"/>
                  </a:moveTo>
                </a:path>
              </a:pathLst>
            </a:custGeom>
            <a:solidFill>
              <a:schemeClr val="accent3"/>
            </a:solidFill>
            <a:ln>
              <a:noFill/>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sp>
        <p:nvSpPr>
          <p:cNvPr id="5" name="文本框 4"/>
          <p:cNvSpPr txBox="1"/>
          <p:nvPr/>
        </p:nvSpPr>
        <p:spPr>
          <a:xfrm>
            <a:off x="441325" y="2286000"/>
            <a:ext cx="3255010" cy="368300"/>
          </a:xfrm>
          <a:prstGeom prst="rect">
            <a:avLst/>
          </a:prstGeom>
          <a:noFill/>
        </p:spPr>
        <p:txBody>
          <a:bodyPr wrap="none" rtlCol="0" anchor="t">
            <a:spAutoFit/>
          </a:bodyPr>
          <a:p>
            <a:r>
              <a:rPr lang="zh-CN" altLang="en-US">
                <a:sym typeface="+mn-ea"/>
              </a:rPr>
              <a:t>Roma person would be a</a:t>
            </a:r>
            <a:r>
              <a:rPr lang="zh-CN" altLang="en-US">
                <a:solidFill>
                  <a:srgbClr val="FF0000"/>
                </a:solidFill>
                <a:sym typeface="+mn-ea"/>
              </a:rPr>
              <a:t> tester</a:t>
            </a:r>
            <a:endParaRPr lang="zh-CN" altLang="en-US">
              <a:solidFill>
                <a:srgbClr val="FF0000"/>
              </a:solidFill>
              <a:sym typeface="+mn-ea"/>
            </a:endParaRPr>
          </a:p>
        </p:txBody>
      </p:sp>
      <p:sp>
        <p:nvSpPr>
          <p:cNvPr id="6" name="文本框 5"/>
          <p:cNvSpPr txBox="1"/>
          <p:nvPr/>
        </p:nvSpPr>
        <p:spPr>
          <a:xfrm>
            <a:off x="551180" y="2794635"/>
            <a:ext cx="3917950" cy="368300"/>
          </a:xfrm>
          <a:prstGeom prst="rect">
            <a:avLst/>
          </a:prstGeom>
          <a:noFill/>
        </p:spPr>
        <p:txBody>
          <a:bodyPr wrap="none" rtlCol="0" anchor="t">
            <a:spAutoFit/>
          </a:bodyPr>
          <a:p>
            <a:r>
              <a:rPr lang="en-US" altLang="zh-CN">
                <a:sym typeface="+mn-ea"/>
              </a:rPr>
              <a:t>non</a:t>
            </a:r>
            <a:r>
              <a:rPr lang="zh-CN" altLang="en-US">
                <a:sym typeface="+mn-ea"/>
              </a:rPr>
              <a:t> Roma would be the </a:t>
            </a:r>
            <a:r>
              <a:rPr lang="zh-CN" altLang="en-US">
                <a:solidFill>
                  <a:srgbClr val="FF0000"/>
                </a:solidFill>
                <a:sym typeface="+mn-ea"/>
              </a:rPr>
              <a:t>control tester</a:t>
            </a:r>
            <a:endParaRPr lang="zh-CN" altLang="en-US">
              <a:solidFill>
                <a:srgbClr val="FF0000"/>
              </a:solidFill>
              <a:sym typeface="+mn-ea"/>
            </a:endParaRPr>
          </a:p>
        </p:txBody>
      </p:sp>
      <p:sp>
        <p:nvSpPr>
          <p:cNvPr id="7" name="文本框 6"/>
          <p:cNvSpPr txBox="1"/>
          <p:nvPr/>
        </p:nvSpPr>
        <p:spPr>
          <a:xfrm>
            <a:off x="912495" y="4088130"/>
            <a:ext cx="2548890" cy="368300"/>
          </a:xfrm>
          <a:prstGeom prst="rect">
            <a:avLst/>
          </a:prstGeom>
          <a:noFill/>
        </p:spPr>
        <p:txBody>
          <a:bodyPr wrap="none" rtlCol="0" anchor="t">
            <a:spAutoFit/>
          </a:bodyPr>
          <a:p>
            <a:r>
              <a:rPr lang="en-US" altLang="zh-CN">
                <a:solidFill>
                  <a:srgbClr val="FF0000"/>
                </a:solidFill>
              </a:rPr>
              <a:t>Basis of situation testing</a:t>
            </a:r>
            <a:endParaRPr lang="en-US" altLang="zh-CN">
              <a:solidFill>
                <a:srgbClr val="FF0000"/>
              </a:solidFill>
            </a:endParaRPr>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502285" y="1193800"/>
            <a:ext cx="1050226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Basis and five basic phases in the process of situation testing </a:t>
            </a:r>
            <a:endParaRPr lang="en-US" altLang="zh-CN" sz="3200">
              <a:latin typeface="Times New Roman" panose="02020603050405020304" charset="0"/>
              <a:cs typeface="Times New Roman" panose="02020603050405020304" charset="0"/>
            </a:endParaRPr>
          </a:p>
        </p:txBody>
      </p:sp>
      <p:sp>
        <p:nvSpPr>
          <p:cNvPr id="2" name="文本框 1"/>
          <p:cNvSpPr txBox="1"/>
          <p:nvPr/>
        </p:nvSpPr>
        <p:spPr>
          <a:xfrm>
            <a:off x="1578610" y="2503170"/>
            <a:ext cx="9523095" cy="2245360"/>
          </a:xfrm>
          <a:prstGeom prst="rect">
            <a:avLst/>
          </a:prstGeom>
          <a:noFill/>
        </p:spPr>
        <p:txBody>
          <a:bodyPr wrap="square" rtlCol="0" anchor="t">
            <a:spAutoFit/>
          </a:bodyPr>
          <a:p>
            <a:r>
              <a:rPr lang="zh-CN" altLang="en-US" sz="2000"/>
              <a:t>There are five basic </a:t>
            </a:r>
            <a:r>
              <a:rPr lang="en-US" altLang="zh-CN" sz="2000"/>
              <a:t>steps </a:t>
            </a:r>
            <a:r>
              <a:rPr lang="zh-CN" altLang="en-US" sz="2000"/>
              <a:t>in the process of situation testing:</a:t>
            </a:r>
            <a:endParaRPr lang="zh-CN" altLang="en-US" sz="2000"/>
          </a:p>
          <a:p>
            <a:r>
              <a:rPr lang="zh-CN" altLang="en-US" sz="2000"/>
              <a:t>1. Selection of a </a:t>
            </a:r>
            <a:r>
              <a:rPr lang="zh-CN" altLang="en-US" sz="2000">
                <a:solidFill>
                  <a:srgbClr val="FF0000"/>
                </a:solidFill>
              </a:rPr>
              <a:t>coordinator </a:t>
            </a:r>
            <a:r>
              <a:rPr lang="zh-CN" altLang="en-US" sz="2000"/>
              <a:t>which shall develop and conduct the entire process</a:t>
            </a:r>
            <a:endParaRPr lang="zh-CN" altLang="en-US" sz="2000"/>
          </a:p>
          <a:p>
            <a:r>
              <a:rPr lang="zh-CN" altLang="en-US" sz="2000"/>
              <a:t>2. Preparation for the testing - determining the facts of the case, collecting information on the alleged discriminator and the location of the testing, preparation of a testing scenario, elaboration and preparation of a protocol, creating questionnaires, selection of testers, training of testers, creating contracts and statements</a:t>
            </a:r>
            <a:endParaRPr lang="zh-CN" altLang="en-US" sz="2000"/>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502285" y="1193800"/>
            <a:ext cx="1050226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Basis and five basic phases in the process of situation testing </a:t>
            </a:r>
            <a:endParaRPr lang="en-US" altLang="zh-CN" sz="3200">
              <a:latin typeface="Times New Roman" panose="02020603050405020304" charset="0"/>
              <a:cs typeface="Times New Roman" panose="02020603050405020304" charset="0"/>
            </a:endParaRPr>
          </a:p>
        </p:txBody>
      </p:sp>
      <p:sp>
        <p:nvSpPr>
          <p:cNvPr id="2" name="文本框 1"/>
          <p:cNvSpPr txBox="1"/>
          <p:nvPr/>
        </p:nvSpPr>
        <p:spPr>
          <a:xfrm>
            <a:off x="1578610" y="2459990"/>
            <a:ext cx="9523095" cy="1630045"/>
          </a:xfrm>
          <a:prstGeom prst="rect">
            <a:avLst/>
          </a:prstGeom>
          <a:noFill/>
        </p:spPr>
        <p:txBody>
          <a:bodyPr wrap="square" rtlCol="0" anchor="t">
            <a:spAutoFit/>
          </a:bodyPr>
          <a:p>
            <a:r>
              <a:rPr lang="zh-CN" altLang="en-US" sz="2000"/>
              <a:t>3. </a:t>
            </a:r>
            <a:r>
              <a:rPr lang="zh-CN" altLang="en-US" sz="2000">
                <a:solidFill>
                  <a:srgbClr val="FF0000"/>
                </a:solidFill>
              </a:rPr>
              <a:t>Conducting </a:t>
            </a:r>
            <a:r>
              <a:rPr lang="zh-CN" altLang="en-US" sz="2000"/>
              <a:t>the testing - presence at the testing location</a:t>
            </a:r>
            <a:endParaRPr lang="zh-CN" altLang="en-US" sz="2000"/>
          </a:p>
          <a:p>
            <a:r>
              <a:rPr lang="zh-CN" altLang="en-US" sz="2000"/>
              <a:t>4. Interaction with the </a:t>
            </a:r>
            <a:r>
              <a:rPr lang="zh-CN" altLang="en-US" sz="2000">
                <a:solidFill>
                  <a:srgbClr val="FF0000"/>
                </a:solidFill>
              </a:rPr>
              <a:t>testers </a:t>
            </a:r>
            <a:r>
              <a:rPr lang="zh-CN" altLang="en-US" sz="2000"/>
              <a:t>(de-briefing with testers - to allay anxiety over the possible humiliation and discrimination suffered) filling the questionnaires, collecting statements from the testers, summary of the results</a:t>
            </a:r>
            <a:endParaRPr lang="zh-CN" altLang="en-US" sz="2000"/>
          </a:p>
          <a:p>
            <a:r>
              <a:rPr lang="zh-CN" altLang="en-US" sz="2000"/>
              <a:t>5. Documentation and follow-up on the case </a:t>
            </a:r>
            <a:endParaRPr lang="zh-CN" altLang="en-US" sz="2000"/>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788670" y="1212850"/>
            <a:ext cx="598995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Requirement of situation testing</a:t>
            </a:r>
            <a:endParaRPr lang="en-US" altLang="zh-CN" sz="3200">
              <a:latin typeface="Times New Roman" panose="02020603050405020304" charset="0"/>
              <a:cs typeface="Times New Roman" panose="02020603050405020304" charset="0"/>
            </a:endParaRPr>
          </a:p>
        </p:txBody>
      </p:sp>
      <p:sp>
        <p:nvSpPr>
          <p:cNvPr id="4" name="文本框 3"/>
          <p:cNvSpPr txBox="1"/>
          <p:nvPr/>
        </p:nvSpPr>
        <p:spPr>
          <a:xfrm>
            <a:off x="1202055" y="2199005"/>
            <a:ext cx="7376160" cy="368300"/>
          </a:xfrm>
          <a:prstGeom prst="rect">
            <a:avLst/>
          </a:prstGeom>
          <a:noFill/>
        </p:spPr>
        <p:txBody>
          <a:bodyPr wrap="square" rtlCol="0" anchor="t">
            <a:spAutoFit/>
          </a:bodyPr>
          <a:p>
            <a:r>
              <a:rPr lang="zh-CN" altLang="en-US"/>
              <a:t>1. </a:t>
            </a:r>
            <a:r>
              <a:rPr lang="zh-CN" altLang="en-US" b="1"/>
              <a:t>Limitation </a:t>
            </a:r>
            <a:r>
              <a:rPr lang="zh-CN" altLang="en-US"/>
              <a:t>of rights stipulated by the Constitution and laws</a:t>
            </a:r>
            <a:r>
              <a:rPr lang="en-US" altLang="zh-CN"/>
              <a:t>.</a:t>
            </a:r>
            <a:endParaRPr lang="en-US" altLang="zh-CN"/>
          </a:p>
        </p:txBody>
      </p:sp>
      <p:sp>
        <p:nvSpPr>
          <p:cNvPr id="5" name="文本框 4"/>
          <p:cNvSpPr txBox="1"/>
          <p:nvPr/>
        </p:nvSpPr>
        <p:spPr>
          <a:xfrm>
            <a:off x="1202055" y="2999105"/>
            <a:ext cx="9166225" cy="922020"/>
          </a:xfrm>
          <a:prstGeom prst="rect">
            <a:avLst/>
          </a:prstGeom>
          <a:noFill/>
        </p:spPr>
        <p:txBody>
          <a:bodyPr wrap="square" rtlCol="0" anchor="t">
            <a:spAutoFit/>
          </a:bodyPr>
          <a:p>
            <a:r>
              <a:rPr lang="zh-CN" altLang="en-US"/>
              <a:t>2. The limitation must have been done because of to their </a:t>
            </a:r>
            <a:r>
              <a:rPr lang="zh-CN" altLang="en-US" b="1"/>
              <a:t>personal characteristics</a:t>
            </a:r>
            <a:r>
              <a:rPr lang="zh-CN" altLang="en-US"/>
              <a:t>, their status or affiliation to a certain community or group, which are protected by law as grounds for discrimination</a:t>
            </a:r>
            <a:r>
              <a:rPr lang="en-US" altLang="zh-CN"/>
              <a:t>.</a:t>
            </a:r>
            <a:endParaRPr lang="en-US" altLang="zh-CN"/>
          </a:p>
        </p:txBody>
      </p:sp>
      <p:sp>
        <p:nvSpPr>
          <p:cNvPr id="6" name="文本框 5"/>
          <p:cNvSpPr txBox="1"/>
          <p:nvPr/>
        </p:nvSpPr>
        <p:spPr>
          <a:xfrm>
            <a:off x="1202055" y="4328795"/>
            <a:ext cx="8546465" cy="922020"/>
          </a:xfrm>
          <a:prstGeom prst="rect">
            <a:avLst/>
          </a:prstGeom>
          <a:noFill/>
        </p:spPr>
        <p:txBody>
          <a:bodyPr wrap="square" rtlCol="0" anchor="t">
            <a:spAutoFit/>
          </a:bodyPr>
          <a:p>
            <a:r>
              <a:rPr lang="zh-CN" altLang="en-US"/>
              <a:t>3. A </a:t>
            </a:r>
            <a:r>
              <a:rPr lang="zh-CN" altLang="en-US" b="1"/>
              <a:t>comparator</a:t>
            </a:r>
            <a:r>
              <a:rPr lang="zh-CN" altLang="en-US"/>
              <a:t> is needed, i.e. a situation where under the same conditions, another person who does not belong to that certain community or does not possess those traits, has realized their rights.</a:t>
            </a:r>
            <a:endParaRPr lang="zh-CN" altLang="en-US"/>
          </a:p>
        </p:txBody>
      </p:sp>
      <p:sp>
        <p:nvSpPr>
          <p:cNvPr id="2" name="文本框 1"/>
          <p:cNvSpPr txBox="1"/>
          <p:nvPr/>
        </p:nvSpPr>
        <p:spPr>
          <a:xfrm>
            <a:off x="6076315" y="6045200"/>
            <a:ext cx="5565140" cy="275590"/>
          </a:xfrm>
          <a:prstGeom prst="rect">
            <a:avLst/>
          </a:prstGeom>
          <a:noFill/>
        </p:spPr>
        <p:txBody>
          <a:bodyPr wrap="square" rtlCol="0" anchor="t">
            <a:spAutoFit/>
          </a:bodyPr>
          <a:p>
            <a:r>
              <a:rPr lang="en-US" altLang="zh-CN" sz="1200">
                <a:solidFill>
                  <a:srgbClr val="FF0000"/>
                </a:solidFill>
                <a:latin typeface="Times New Roman" panose="02020603050405020304" charset="0"/>
                <a:cs typeface="Times New Roman" panose="02020603050405020304" charset="0"/>
              </a:rPr>
              <a:t>Reference:</a:t>
            </a:r>
            <a:r>
              <a:rPr lang="en-US" altLang="zh-CN" sz="1200">
                <a:latin typeface="Times New Roman" panose="02020603050405020304" charset="0"/>
                <a:cs typeface="Times New Roman" panose="02020603050405020304" charset="0"/>
              </a:rPr>
              <a:t> </a:t>
            </a:r>
            <a:r>
              <a:rPr lang="zh-CN" altLang="en-US" sz="1200" b="1">
                <a:latin typeface="Times New Roman" panose="02020603050405020304" charset="0"/>
                <a:cs typeface="Times New Roman" panose="02020603050405020304" charset="0"/>
              </a:rPr>
              <a:t>SITUATION TESTING- a method of proving discrimination</a:t>
            </a:r>
            <a:endParaRPr lang="zh-CN" altLang="en-US" sz="1200" b="1">
              <a:latin typeface="Times New Roman" panose="02020603050405020304" charset="0"/>
              <a:cs typeface="Times New Roman" panose="02020603050405020304" charset="0"/>
            </a:endParaRPr>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788670" y="1212850"/>
            <a:ext cx="598995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Requirement of situation testing</a:t>
            </a:r>
            <a:endParaRPr lang="en-US" altLang="zh-CN" sz="3200">
              <a:latin typeface="Times New Roman" panose="02020603050405020304" charset="0"/>
              <a:cs typeface="Times New Roman" panose="02020603050405020304" charset="0"/>
            </a:endParaRPr>
          </a:p>
        </p:txBody>
      </p:sp>
      <p:sp>
        <p:nvSpPr>
          <p:cNvPr id="4" name="文本框 3"/>
          <p:cNvSpPr txBox="1"/>
          <p:nvPr/>
        </p:nvSpPr>
        <p:spPr>
          <a:xfrm>
            <a:off x="530225" y="2287270"/>
            <a:ext cx="7376160" cy="460375"/>
          </a:xfrm>
          <a:prstGeom prst="rect">
            <a:avLst/>
          </a:prstGeom>
          <a:noFill/>
        </p:spPr>
        <p:txBody>
          <a:bodyPr wrap="square" rtlCol="0" anchor="t">
            <a:spAutoFit/>
          </a:bodyPr>
          <a:p>
            <a:r>
              <a:rPr lang="zh-CN" altLang="en-US" sz="2400"/>
              <a:t>1. </a:t>
            </a:r>
            <a:r>
              <a:rPr sz="2400"/>
              <a:t>Ensuring full comparability</a:t>
            </a:r>
            <a:endParaRPr sz="2400"/>
          </a:p>
        </p:txBody>
      </p:sp>
      <p:sp>
        <p:nvSpPr>
          <p:cNvPr id="7" name="文本框 6"/>
          <p:cNvSpPr txBox="1"/>
          <p:nvPr/>
        </p:nvSpPr>
        <p:spPr>
          <a:xfrm>
            <a:off x="530225" y="2863215"/>
            <a:ext cx="11473180" cy="1476375"/>
          </a:xfrm>
          <a:prstGeom prst="rect">
            <a:avLst/>
          </a:prstGeom>
          <a:noFill/>
        </p:spPr>
        <p:txBody>
          <a:bodyPr wrap="square" rtlCol="0" anchor="t">
            <a:spAutoFit/>
          </a:bodyPr>
          <a:p>
            <a:r>
              <a:rPr lang="zh-CN" altLang="en-US"/>
              <a:t>To be convincing, situation testing requires as high a degree of </a:t>
            </a:r>
            <a:r>
              <a:rPr lang="zh-CN" altLang="en-US">
                <a:solidFill>
                  <a:srgbClr val="FF0000"/>
                </a:solidFill>
              </a:rPr>
              <a:t>similarity as possible</a:t>
            </a:r>
            <a:r>
              <a:rPr lang="zh-CN" altLang="en-US"/>
              <a:t> between the group which is likely to be the victim of discrimination and the control group. The control group should resemble the first group in all respects apart from the characteristic to be tested. This means that the person in charge of the testing should draw up a list that is </a:t>
            </a:r>
            <a:r>
              <a:rPr lang="zh-CN" altLang="en-US">
                <a:solidFill>
                  <a:srgbClr val="FF0000"/>
                </a:solidFill>
              </a:rPr>
              <a:t>as complete as possible concerning the various elements</a:t>
            </a:r>
            <a:r>
              <a:rPr lang="zh-CN" altLang="en-US"/>
              <a:t> likely to influence the decision of the person being tested.</a:t>
            </a:r>
            <a:endParaRPr lang="zh-CN" altLang="en-US"/>
          </a:p>
        </p:txBody>
      </p:sp>
      <p:sp>
        <p:nvSpPr>
          <p:cNvPr id="8" name="文本框 7"/>
          <p:cNvSpPr txBox="1"/>
          <p:nvPr/>
        </p:nvSpPr>
        <p:spPr>
          <a:xfrm>
            <a:off x="527685" y="4829810"/>
            <a:ext cx="11135995" cy="1198880"/>
          </a:xfrm>
          <a:prstGeom prst="rect">
            <a:avLst/>
          </a:prstGeom>
          <a:noFill/>
        </p:spPr>
        <p:txBody>
          <a:bodyPr wrap="square" rtlCol="0" anchor="t">
            <a:spAutoFit/>
          </a:bodyPr>
          <a:p>
            <a:r>
              <a:rPr lang="zh-CN" altLang="en-US">
                <a:solidFill>
                  <a:srgbClr val="FF0000"/>
                </a:solidFill>
              </a:rPr>
              <a:t>pairs of testers</a:t>
            </a:r>
            <a:r>
              <a:rPr lang="zh-CN" altLang="en-US"/>
              <a:t> involved in testing ethnic discrimination at the entrance of a nightclub should have the “ correct ” kind of </a:t>
            </a:r>
            <a:r>
              <a:rPr lang="zh-CN" altLang="en-US">
                <a:solidFill>
                  <a:srgbClr val="FF0000"/>
                </a:solidFill>
              </a:rPr>
              <a:t>clothing and hairstyle</a:t>
            </a:r>
            <a:r>
              <a:rPr lang="zh-CN" altLang="en-US"/>
              <a:t>, and these should </a:t>
            </a:r>
            <a:r>
              <a:rPr lang="zh-CN" altLang="en-US">
                <a:solidFill>
                  <a:srgbClr val="FF0000"/>
                </a:solidFill>
              </a:rPr>
              <a:t>be similar in each case</a:t>
            </a:r>
            <a:r>
              <a:rPr lang="zh-CN" altLang="en-US"/>
              <a:t> ; they should be in </a:t>
            </a:r>
            <a:r>
              <a:rPr lang="zh-CN" altLang="en-US">
                <a:solidFill>
                  <a:srgbClr val="FF0000"/>
                </a:solidFill>
              </a:rPr>
              <a:t>the same age range and of the same sex</a:t>
            </a:r>
            <a:r>
              <a:rPr lang="zh-CN" altLang="en-US"/>
              <a:t> (women tend to get more easily than men into nightclubs…) ; they should </a:t>
            </a:r>
            <a:r>
              <a:rPr lang="zh-CN" altLang="en-US">
                <a:solidFill>
                  <a:srgbClr val="FF0000"/>
                </a:solidFill>
              </a:rPr>
              <a:t>not be under the influence of alcohol or drugs</a:t>
            </a:r>
            <a:r>
              <a:rPr lang="zh-CN" altLang="en-US"/>
              <a:t> ; </a:t>
            </a:r>
            <a:endParaRPr lang="zh-CN" altLang="en-US"/>
          </a:p>
        </p:txBody>
      </p:sp>
      <p:sp>
        <p:nvSpPr>
          <p:cNvPr id="9" name="文本框 8"/>
          <p:cNvSpPr txBox="1"/>
          <p:nvPr/>
        </p:nvSpPr>
        <p:spPr>
          <a:xfrm>
            <a:off x="6343650" y="6197600"/>
            <a:ext cx="5076825" cy="275590"/>
          </a:xfrm>
          <a:prstGeom prst="rect">
            <a:avLst/>
          </a:prstGeom>
          <a:noFill/>
        </p:spPr>
        <p:txBody>
          <a:bodyPr wrap="square" rtlCol="0" anchor="t">
            <a:spAutoFit/>
          </a:bodyPr>
          <a:p>
            <a:r>
              <a:rPr lang="en-US" altLang="zh-CN" sz="1200">
                <a:solidFill>
                  <a:srgbClr val="FF0000"/>
                </a:solidFill>
                <a:latin typeface="Times New Roman" panose="02020603050405020304" charset="0"/>
                <a:cs typeface="Times New Roman" panose="02020603050405020304" charset="0"/>
              </a:rPr>
              <a:t>reference</a:t>
            </a:r>
            <a:r>
              <a:rPr lang="en-US" altLang="zh-CN" sz="1200">
                <a:latin typeface="Times New Roman" panose="02020603050405020304" charset="0"/>
                <a:cs typeface="Times New Roman" panose="02020603050405020304" charset="0"/>
              </a:rPr>
              <a:t>: </a:t>
            </a:r>
            <a:r>
              <a:rPr lang="zh-CN" altLang="en-US" sz="1200" b="1">
                <a:latin typeface="Times New Roman" panose="02020603050405020304" charset="0"/>
                <a:cs typeface="Times New Roman" panose="02020603050405020304" charset="0"/>
              </a:rPr>
              <a:t>Proving Discrimination Cases the Role of Situation Testing</a:t>
            </a:r>
            <a:endParaRPr lang="zh-CN" altLang="en-US" sz="1200" b="1">
              <a:latin typeface="Times New Roman" panose="02020603050405020304" charset="0"/>
              <a:cs typeface="Times New Roman" panose="02020603050405020304" charset="0"/>
            </a:endParaRPr>
          </a:p>
        </p:txBody>
      </p:sp>
      <p:sp>
        <p:nvSpPr>
          <p:cNvPr id="2" name="文本框 1"/>
          <p:cNvSpPr txBox="1"/>
          <p:nvPr/>
        </p:nvSpPr>
        <p:spPr>
          <a:xfrm>
            <a:off x="629285" y="4461510"/>
            <a:ext cx="556895" cy="368300"/>
          </a:xfrm>
          <a:prstGeom prst="rect">
            <a:avLst/>
          </a:prstGeom>
          <a:noFill/>
        </p:spPr>
        <p:txBody>
          <a:bodyPr wrap="none" rtlCol="0" anchor="t">
            <a:spAutoFit/>
          </a:bodyPr>
          <a:p>
            <a:r>
              <a:rPr lang="en-US" altLang="zh-CN" b="1">
                <a:solidFill>
                  <a:schemeClr val="tx1"/>
                </a:solidFill>
                <a:sym typeface="+mn-ea"/>
              </a:rPr>
              <a:t>Eg.</a:t>
            </a:r>
            <a:r>
              <a:rPr lang="zh-CN" altLang="en-US" b="1">
                <a:solidFill>
                  <a:schemeClr val="tx1"/>
                </a:solidFill>
                <a:sym typeface="+mn-ea"/>
              </a:rPr>
              <a:t> </a:t>
            </a:r>
            <a:endParaRPr lang="zh-CN" altLang="en-US" b="1">
              <a:solidFill>
                <a:schemeClr val="tx1"/>
              </a:solidFill>
              <a:sym typeface="+mn-ea"/>
            </a:endParaRPr>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788670" y="1212850"/>
            <a:ext cx="598995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Requirement of situation testing</a:t>
            </a:r>
            <a:endParaRPr lang="en-US" altLang="zh-CN" sz="3200">
              <a:latin typeface="Times New Roman" panose="02020603050405020304" charset="0"/>
              <a:cs typeface="Times New Roman" panose="02020603050405020304" charset="0"/>
            </a:endParaRPr>
          </a:p>
        </p:txBody>
      </p:sp>
      <p:sp>
        <p:nvSpPr>
          <p:cNvPr id="4" name="文本框 3"/>
          <p:cNvSpPr txBox="1"/>
          <p:nvPr/>
        </p:nvSpPr>
        <p:spPr>
          <a:xfrm>
            <a:off x="530225" y="2099310"/>
            <a:ext cx="7376160" cy="460375"/>
          </a:xfrm>
          <a:prstGeom prst="rect">
            <a:avLst/>
          </a:prstGeom>
          <a:noFill/>
        </p:spPr>
        <p:txBody>
          <a:bodyPr wrap="square" rtlCol="0" anchor="t">
            <a:spAutoFit/>
          </a:bodyPr>
          <a:p>
            <a:r>
              <a:rPr lang="en-US" altLang="zh-CN" sz="2400"/>
              <a:t>2</a:t>
            </a:r>
            <a:r>
              <a:rPr lang="zh-CN" altLang="en-US" sz="2400"/>
              <a:t>. Ensuring fairness and credibility</a:t>
            </a:r>
            <a:r>
              <a:rPr lang="zh-CN" altLang="en-US"/>
              <a:t> </a:t>
            </a:r>
            <a:endParaRPr lang="zh-CN" altLang="en-US"/>
          </a:p>
        </p:txBody>
      </p:sp>
      <p:sp>
        <p:nvSpPr>
          <p:cNvPr id="7" name="文本框 6"/>
          <p:cNvSpPr txBox="1"/>
          <p:nvPr/>
        </p:nvSpPr>
        <p:spPr>
          <a:xfrm>
            <a:off x="530225" y="2863215"/>
            <a:ext cx="11473180" cy="2306955"/>
          </a:xfrm>
          <a:prstGeom prst="rect">
            <a:avLst/>
          </a:prstGeom>
          <a:noFill/>
        </p:spPr>
        <p:txBody>
          <a:bodyPr wrap="square" rtlCol="0" anchor="t">
            <a:spAutoFit/>
          </a:bodyPr>
          <a:p>
            <a:r>
              <a:rPr lang="zh-CN" altLang="en-US"/>
              <a:t>To avoid the appearance of bias in the testing, there should be </a:t>
            </a:r>
            <a:r>
              <a:rPr lang="zh-CN" altLang="en-US">
                <a:solidFill>
                  <a:srgbClr val="FF0000"/>
                </a:solidFill>
              </a:rPr>
              <a:t>no emotional link</a:t>
            </a:r>
            <a:r>
              <a:rPr lang="zh-CN" altLang="en-US"/>
              <a:t> between the testers and the victim of discrimination or the person being tested. </a:t>
            </a:r>
            <a:endParaRPr lang="zh-CN" altLang="en-US"/>
          </a:p>
          <a:p>
            <a:endParaRPr lang="zh-CN" altLang="en-US"/>
          </a:p>
          <a:p>
            <a:endParaRPr lang="zh-CN" altLang="en-US"/>
          </a:p>
          <a:p>
            <a:endParaRPr lang="zh-CN" altLang="en-US"/>
          </a:p>
          <a:p>
            <a:r>
              <a:rPr lang="zh-CN" altLang="en-US"/>
              <a:t>This means, for instance, that no tester should be a relative of the victim. Nor should the tester have a </a:t>
            </a:r>
            <a:r>
              <a:rPr lang="zh-CN" altLang="en-US">
                <a:solidFill>
                  <a:srgbClr val="FF0000"/>
                </a:solidFill>
              </a:rPr>
              <a:t>pre-existing prejudice </a:t>
            </a:r>
            <a:r>
              <a:rPr lang="zh-CN" altLang="en-US"/>
              <a:t>against the person being tested. In addition, the testers should carefully monitor their behaviour to avoid any kind of provocation.</a:t>
            </a:r>
            <a:endParaRPr lang="zh-CN" altLang="en-US"/>
          </a:p>
        </p:txBody>
      </p:sp>
      <p:sp>
        <p:nvSpPr>
          <p:cNvPr id="9" name="文本框 8"/>
          <p:cNvSpPr txBox="1"/>
          <p:nvPr/>
        </p:nvSpPr>
        <p:spPr>
          <a:xfrm>
            <a:off x="6394450" y="6210300"/>
            <a:ext cx="5076825" cy="275590"/>
          </a:xfrm>
          <a:prstGeom prst="rect">
            <a:avLst/>
          </a:prstGeom>
          <a:noFill/>
        </p:spPr>
        <p:txBody>
          <a:bodyPr wrap="square" rtlCol="0" anchor="t">
            <a:spAutoFit/>
          </a:bodyPr>
          <a:p>
            <a:r>
              <a:rPr lang="en-US" altLang="zh-CN" sz="1200">
                <a:solidFill>
                  <a:srgbClr val="FF0000"/>
                </a:solidFill>
                <a:latin typeface="Times New Roman" panose="02020603050405020304" charset="0"/>
                <a:cs typeface="Times New Roman" panose="02020603050405020304" charset="0"/>
              </a:rPr>
              <a:t>reference</a:t>
            </a:r>
            <a:r>
              <a:rPr lang="en-US" altLang="zh-CN" sz="1200">
                <a:latin typeface="Times New Roman" panose="02020603050405020304" charset="0"/>
                <a:cs typeface="Times New Roman" panose="02020603050405020304" charset="0"/>
              </a:rPr>
              <a:t>: </a:t>
            </a:r>
            <a:r>
              <a:rPr lang="zh-CN" altLang="en-US" sz="1200" b="1">
                <a:latin typeface="Times New Roman" panose="02020603050405020304" charset="0"/>
                <a:cs typeface="Times New Roman" panose="02020603050405020304" charset="0"/>
              </a:rPr>
              <a:t>Proving Discrimination Cases the Role of Situation Testing</a:t>
            </a:r>
            <a:endParaRPr lang="zh-CN" altLang="en-US" sz="1200" b="1">
              <a:latin typeface="Times New Roman" panose="02020603050405020304" charset="0"/>
              <a:cs typeface="Times New Roman" panose="02020603050405020304" charset="0"/>
            </a:endParaRPr>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788670" y="1212850"/>
            <a:ext cx="598995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Requirement of situation testing</a:t>
            </a:r>
            <a:endParaRPr lang="en-US" altLang="zh-CN" sz="3200">
              <a:latin typeface="Times New Roman" panose="02020603050405020304" charset="0"/>
              <a:cs typeface="Times New Roman" panose="02020603050405020304" charset="0"/>
            </a:endParaRPr>
          </a:p>
        </p:txBody>
      </p:sp>
      <p:sp>
        <p:nvSpPr>
          <p:cNvPr id="4" name="文本框 3"/>
          <p:cNvSpPr txBox="1"/>
          <p:nvPr/>
        </p:nvSpPr>
        <p:spPr>
          <a:xfrm>
            <a:off x="530225" y="2157095"/>
            <a:ext cx="7376160" cy="460375"/>
          </a:xfrm>
          <a:prstGeom prst="rect">
            <a:avLst/>
          </a:prstGeom>
          <a:noFill/>
        </p:spPr>
        <p:txBody>
          <a:bodyPr wrap="square" rtlCol="0" anchor="t">
            <a:spAutoFit/>
          </a:bodyPr>
          <a:p>
            <a:r>
              <a:rPr lang="en-US" altLang="zh-CN" sz="2400"/>
              <a:t>3</a:t>
            </a:r>
            <a:r>
              <a:rPr lang="zh-CN" altLang="en-US" sz="2400"/>
              <a:t>. Ensuring representativeness</a:t>
            </a:r>
            <a:endParaRPr lang="zh-CN" altLang="en-US" sz="2400"/>
          </a:p>
        </p:txBody>
      </p:sp>
      <p:sp>
        <p:nvSpPr>
          <p:cNvPr id="7" name="文本框 6"/>
          <p:cNvSpPr txBox="1"/>
          <p:nvPr/>
        </p:nvSpPr>
        <p:spPr>
          <a:xfrm>
            <a:off x="530225" y="2863215"/>
            <a:ext cx="11473180" cy="3138170"/>
          </a:xfrm>
          <a:prstGeom prst="rect">
            <a:avLst/>
          </a:prstGeom>
          <a:noFill/>
        </p:spPr>
        <p:txBody>
          <a:bodyPr wrap="square" rtlCol="0" anchor="t">
            <a:spAutoFit/>
          </a:bodyPr>
          <a:p>
            <a:r>
              <a:rPr lang="zh-CN" altLang="en-US"/>
              <a:t>The situation testing should ideally be based on</a:t>
            </a:r>
            <a:r>
              <a:rPr lang="zh-CN" altLang="en-US">
                <a:solidFill>
                  <a:srgbClr val="FF0000"/>
                </a:solidFill>
              </a:rPr>
              <a:t> a representative sample</a:t>
            </a:r>
            <a:r>
              <a:rPr lang="zh-CN" altLang="en-US"/>
              <a:t> and, at the very least, on </a:t>
            </a:r>
            <a:r>
              <a:rPr lang="zh-CN" altLang="en-US">
                <a:solidFill>
                  <a:srgbClr val="FF0000"/>
                </a:solidFill>
              </a:rPr>
              <a:t>more than one pair of testers</a:t>
            </a:r>
            <a:r>
              <a:rPr lang="zh-CN" altLang="en-US"/>
              <a:t>. Otherwise, its results should be corroborated by other means of evidence (personal testimony, for instance) in order to lead to a shift of the burden of proof.</a:t>
            </a:r>
            <a:endParaRPr lang="zh-CN" altLang="en-US"/>
          </a:p>
          <a:p>
            <a:endParaRPr lang="zh-CN" altLang="en-US"/>
          </a:p>
          <a:p>
            <a:r>
              <a:rPr lang="zh-CN" altLang="en-US"/>
              <a:t>To return to the example of situation testing at the entrance of a nightclub, this means that </a:t>
            </a:r>
            <a:r>
              <a:rPr lang="zh-CN" altLang="en-US">
                <a:solidFill>
                  <a:srgbClr val="FF0000"/>
                </a:solidFill>
              </a:rPr>
              <a:t>several </a:t>
            </a:r>
            <a:r>
              <a:rPr lang="zh-CN" altLang="en-US"/>
              <a:t>testers with and without a minority ethnic background should try to enter the night club quite closely after each other. </a:t>
            </a:r>
            <a:endParaRPr lang="zh-CN" altLang="en-US"/>
          </a:p>
          <a:p>
            <a:r>
              <a:rPr lang="zh-CN" altLang="en-US"/>
              <a:t>In line with this, the Paris Court of Appeal on 17 March 2008 discharged four night clubs bouncers who had been condemned for racial discriminationby a first instance court. </a:t>
            </a:r>
            <a:endParaRPr lang="zh-CN" altLang="en-US"/>
          </a:p>
          <a:p>
            <a:endParaRPr lang="zh-CN" altLang="en-US"/>
          </a:p>
          <a:p>
            <a:r>
              <a:rPr lang="zh-CN" altLang="en-US"/>
              <a:t>The Court of Appeal considered that the </a:t>
            </a:r>
            <a:r>
              <a:rPr lang="zh-CN" altLang="en-US">
                <a:solidFill>
                  <a:srgbClr val="FF0000"/>
                </a:solidFill>
              </a:rPr>
              <a:t>refusal to allow one person or one group of persons</a:t>
            </a:r>
            <a:r>
              <a:rPr lang="zh-CN" altLang="en-US"/>
              <a:t> to enter was not sufficient to establish the offence</a:t>
            </a:r>
            <a:endParaRPr lang="zh-CN" altLang="en-US"/>
          </a:p>
        </p:txBody>
      </p:sp>
      <p:sp>
        <p:nvSpPr>
          <p:cNvPr id="9" name="文本框 8"/>
          <p:cNvSpPr txBox="1"/>
          <p:nvPr/>
        </p:nvSpPr>
        <p:spPr>
          <a:xfrm>
            <a:off x="6394450" y="6210300"/>
            <a:ext cx="5076825" cy="275590"/>
          </a:xfrm>
          <a:prstGeom prst="rect">
            <a:avLst/>
          </a:prstGeom>
          <a:noFill/>
        </p:spPr>
        <p:txBody>
          <a:bodyPr wrap="square" rtlCol="0" anchor="t">
            <a:spAutoFit/>
          </a:bodyPr>
          <a:p>
            <a:r>
              <a:rPr lang="en-US" altLang="zh-CN" sz="1200">
                <a:solidFill>
                  <a:srgbClr val="FF0000"/>
                </a:solidFill>
                <a:latin typeface="Times New Roman" panose="02020603050405020304" charset="0"/>
                <a:cs typeface="Times New Roman" panose="02020603050405020304" charset="0"/>
              </a:rPr>
              <a:t>reference</a:t>
            </a:r>
            <a:r>
              <a:rPr lang="en-US" altLang="zh-CN" sz="1200">
                <a:latin typeface="Times New Roman" panose="02020603050405020304" charset="0"/>
                <a:cs typeface="Times New Roman" panose="02020603050405020304" charset="0"/>
              </a:rPr>
              <a:t>: </a:t>
            </a:r>
            <a:r>
              <a:rPr lang="zh-CN" altLang="en-US" sz="1200" b="1">
                <a:latin typeface="Times New Roman" panose="02020603050405020304" charset="0"/>
                <a:cs typeface="Times New Roman" panose="02020603050405020304" charset="0"/>
              </a:rPr>
              <a:t>Proving Discrimination Cases the Role of Situation Testing</a:t>
            </a:r>
            <a:endParaRPr lang="zh-CN" altLang="en-US" sz="1200" b="1">
              <a:latin typeface="Times New Roman" panose="02020603050405020304" charset="0"/>
              <a:cs typeface="Times New Roman" panose="02020603050405020304" charset="0"/>
            </a:endParaRPr>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788670" y="1212850"/>
            <a:ext cx="598995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Requirement of situation testing</a:t>
            </a:r>
            <a:endParaRPr lang="en-US" altLang="zh-CN" sz="3200">
              <a:latin typeface="Times New Roman" panose="02020603050405020304" charset="0"/>
              <a:cs typeface="Times New Roman" panose="02020603050405020304" charset="0"/>
            </a:endParaRPr>
          </a:p>
        </p:txBody>
      </p:sp>
      <p:sp>
        <p:nvSpPr>
          <p:cNvPr id="4" name="文本框 3"/>
          <p:cNvSpPr txBox="1"/>
          <p:nvPr/>
        </p:nvSpPr>
        <p:spPr>
          <a:xfrm>
            <a:off x="530225" y="2287270"/>
            <a:ext cx="7376160" cy="460375"/>
          </a:xfrm>
          <a:prstGeom prst="rect">
            <a:avLst/>
          </a:prstGeom>
          <a:noFill/>
        </p:spPr>
        <p:txBody>
          <a:bodyPr wrap="square" rtlCol="0" anchor="t">
            <a:spAutoFit/>
          </a:bodyPr>
          <a:p>
            <a:r>
              <a:rPr lang="en-US" altLang="zh-CN" sz="2400"/>
              <a:t>4</a:t>
            </a:r>
            <a:r>
              <a:rPr lang="zh-CN" altLang="en-US" sz="2400"/>
              <a:t>. Ensuring careful planning and documentation</a:t>
            </a:r>
            <a:endParaRPr lang="zh-CN" altLang="en-US" sz="2400"/>
          </a:p>
        </p:txBody>
      </p:sp>
      <p:sp>
        <p:nvSpPr>
          <p:cNvPr id="7" name="文本框 6"/>
          <p:cNvSpPr txBox="1"/>
          <p:nvPr/>
        </p:nvSpPr>
        <p:spPr>
          <a:xfrm>
            <a:off x="530225" y="2863215"/>
            <a:ext cx="11473180" cy="1753235"/>
          </a:xfrm>
          <a:prstGeom prst="rect">
            <a:avLst/>
          </a:prstGeom>
          <a:noFill/>
        </p:spPr>
        <p:txBody>
          <a:bodyPr wrap="square" rtlCol="0" anchor="t">
            <a:spAutoFit/>
          </a:bodyPr>
          <a:p>
            <a:r>
              <a:rPr lang="zh-CN" altLang="en-US"/>
              <a:t>This fourth point is linked to the previous issues as </a:t>
            </a:r>
            <a:r>
              <a:rPr lang="zh-CN" altLang="en-US">
                <a:solidFill>
                  <a:srgbClr val="FF0000"/>
                </a:solidFill>
              </a:rPr>
              <a:t>careful planning allows comparability</a:t>
            </a:r>
            <a:r>
              <a:rPr lang="zh-CN" altLang="en-US"/>
              <a:t>, fairness and representativeness to be monitored. Ideally, planning should follow a five step procedure.</a:t>
            </a:r>
            <a:endParaRPr lang="zh-CN" altLang="en-US"/>
          </a:p>
          <a:p>
            <a:endParaRPr lang="zh-CN" altLang="en-US"/>
          </a:p>
          <a:p>
            <a:endParaRPr lang="zh-CN" altLang="en-US"/>
          </a:p>
          <a:p>
            <a:endParaRPr lang="zh-CN" altLang="en-US"/>
          </a:p>
          <a:p>
            <a:endParaRPr lang="zh-CN" altLang="en-US"/>
          </a:p>
        </p:txBody>
      </p:sp>
      <p:sp>
        <p:nvSpPr>
          <p:cNvPr id="9" name="文本框 8"/>
          <p:cNvSpPr txBox="1"/>
          <p:nvPr/>
        </p:nvSpPr>
        <p:spPr>
          <a:xfrm>
            <a:off x="6394450" y="6210300"/>
            <a:ext cx="5076825" cy="275590"/>
          </a:xfrm>
          <a:prstGeom prst="rect">
            <a:avLst/>
          </a:prstGeom>
          <a:noFill/>
        </p:spPr>
        <p:txBody>
          <a:bodyPr wrap="square" rtlCol="0" anchor="t">
            <a:spAutoFit/>
          </a:bodyPr>
          <a:p>
            <a:r>
              <a:rPr lang="en-US" altLang="zh-CN" sz="1200">
                <a:solidFill>
                  <a:srgbClr val="FF0000"/>
                </a:solidFill>
                <a:latin typeface="Times New Roman" panose="02020603050405020304" charset="0"/>
                <a:cs typeface="Times New Roman" panose="02020603050405020304" charset="0"/>
              </a:rPr>
              <a:t>reference</a:t>
            </a:r>
            <a:r>
              <a:rPr lang="en-US" altLang="zh-CN" sz="1200">
                <a:latin typeface="Times New Roman" panose="02020603050405020304" charset="0"/>
                <a:cs typeface="Times New Roman" panose="02020603050405020304" charset="0"/>
              </a:rPr>
              <a:t>: </a:t>
            </a:r>
            <a:r>
              <a:rPr lang="zh-CN" altLang="en-US" sz="1200" b="1">
                <a:latin typeface="Times New Roman" panose="02020603050405020304" charset="0"/>
                <a:cs typeface="Times New Roman" panose="02020603050405020304" charset="0"/>
              </a:rPr>
              <a:t>Proving Discrimination Cases the Role of Situation Testing</a:t>
            </a:r>
            <a:endParaRPr lang="zh-CN" altLang="en-US" sz="1200" b="1">
              <a:latin typeface="Times New Roman" panose="02020603050405020304" charset="0"/>
              <a:cs typeface="Times New Roman" panose="02020603050405020304" charset="0"/>
            </a:endParaRPr>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788670" y="1212850"/>
            <a:ext cx="319468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Example of skin</a:t>
            </a:r>
            <a:endParaRPr lang="en-US" altLang="zh-CN" sz="3200">
              <a:latin typeface="Times New Roman" panose="02020603050405020304" charset="0"/>
              <a:cs typeface="Times New Roman" panose="02020603050405020304" charset="0"/>
            </a:endParaRPr>
          </a:p>
        </p:txBody>
      </p:sp>
      <p:sp>
        <p:nvSpPr>
          <p:cNvPr id="36" name="文本框 35"/>
          <p:cNvSpPr txBox="1"/>
          <p:nvPr/>
        </p:nvSpPr>
        <p:spPr>
          <a:xfrm>
            <a:off x="706755" y="2139315"/>
            <a:ext cx="10760710" cy="1322070"/>
          </a:xfrm>
          <a:prstGeom prst="rect">
            <a:avLst/>
          </a:prstGeom>
          <a:noFill/>
        </p:spPr>
        <p:txBody>
          <a:bodyPr wrap="square" rtlCol="0" anchor="t">
            <a:spAutoFit/>
          </a:bodyPr>
          <a:p>
            <a:r>
              <a:rPr lang="zh-CN" altLang="en-US" sz="2000"/>
              <a:t>Situation testing on the existence of racial discrimination in the access to nightclubs (Romania)</a:t>
            </a:r>
            <a:endParaRPr lang="zh-CN" altLang="en-US" sz="2000"/>
          </a:p>
          <a:p>
            <a:endParaRPr lang="zh-CN" altLang="en-US" sz="2000"/>
          </a:p>
          <a:p>
            <a:endParaRPr lang="zh-CN" altLang="en-US" sz="2000"/>
          </a:p>
          <a:p>
            <a:endParaRPr lang="zh-CN" altLang="en-US" sz="2000"/>
          </a:p>
        </p:txBody>
      </p:sp>
      <p:sp>
        <p:nvSpPr>
          <p:cNvPr id="2" name="文本框 1"/>
          <p:cNvSpPr txBox="1"/>
          <p:nvPr/>
        </p:nvSpPr>
        <p:spPr>
          <a:xfrm>
            <a:off x="706755" y="3004185"/>
            <a:ext cx="10894695" cy="1630045"/>
          </a:xfrm>
          <a:prstGeom prst="rect">
            <a:avLst/>
          </a:prstGeom>
          <a:noFill/>
        </p:spPr>
        <p:txBody>
          <a:bodyPr wrap="square" rtlCol="0" anchor="t">
            <a:spAutoFit/>
          </a:bodyPr>
          <a:p>
            <a:r>
              <a:rPr lang="zh-CN" altLang="en-US" sz="2000"/>
              <a:t>On the evening of July 7, 2001, the Department of Human Rights of the Romani CRISS, together with the Association of Roma Youth and Students - ROMANITIN in Iasi, </a:t>
            </a:r>
            <a:r>
              <a:rPr lang="zh-CN" altLang="en-US" sz="2000" b="1"/>
              <a:t>organized situation testing</a:t>
            </a:r>
            <a:r>
              <a:rPr lang="zh-CN" altLang="en-US" sz="2000"/>
              <a:t> due to the assumption of the existence of </a:t>
            </a:r>
            <a:r>
              <a:rPr lang="zh-CN" altLang="en-US" sz="2000" b="1"/>
              <a:t>racial discrimination against Roma</a:t>
            </a:r>
            <a:r>
              <a:rPr lang="zh-CN" altLang="en-US" sz="2000"/>
              <a:t>, the goal of which was to identify public spaces in the city of Iasi (discos, bars, etc.), </a:t>
            </a:r>
            <a:r>
              <a:rPr lang="zh-CN" altLang="en-US" sz="2000" b="1"/>
              <a:t>where the Roma are not allowed access.</a:t>
            </a:r>
            <a:endParaRPr lang="zh-CN" altLang="en-US" sz="2000" b="1"/>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0" y="3903550"/>
            <a:ext cx="12192000" cy="2954450"/>
          </a:xfrm>
          <a:prstGeom prst="rect">
            <a:avLst/>
          </a:prstGeom>
          <a:solidFill>
            <a:srgbClr val="FFFFFF">
              <a:alpha val="61961"/>
            </a:srgbClr>
          </a:solidFill>
          <a:ln>
            <a:noFill/>
          </a:ln>
          <a:effectLst>
            <a:glow>
              <a:schemeClr val="accent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sp>
        <p:nvSpPr>
          <p:cNvPr id="9" name="矩形 8"/>
          <p:cNvSpPr/>
          <p:nvPr/>
        </p:nvSpPr>
        <p:spPr>
          <a:xfrm>
            <a:off x="7843300" y="151321"/>
            <a:ext cx="4129929" cy="658514"/>
          </a:xfrm>
          <a:prstGeom prst="rect">
            <a:avLst/>
          </a:prstGeom>
        </p:spPr>
        <p:txBody>
          <a:bodyPr wrap="square">
            <a:spAutoFit/>
          </a:bodyPr>
          <a:lstStyle/>
          <a:p>
            <a:r>
              <a:rPr lang="en-US" altLang="zh-CN" sz="3680" b="1" spc="394" dirty="0">
                <a:solidFill>
                  <a:schemeClr val="bg1"/>
                </a:solidFill>
                <a:latin typeface="Stencil" panose="040409050D0802020404" pitchFamily="82" charset="0"/>
                <a:cs typeface="+mn-ea"/>
                <a:sym typeface="Microsoft YaHei" panose="020B0503020204020204" pitchFamily="34" charset="-122"/>
              </a:rPr>
              <a:t>C o n t e n t s</a:t>
            </a:r>
            <a:endParaRPr lang="zh-CN" altLang="en-US" sz="3680" spc="394" dirty="0">
              <a:solidFill>
                <a:schemeClr val="bg1"/>
              </a:solidFill>
              <a:latin typeface="Stencil" panose="040409050D0802020404" pitchFamily="82" charset="0"/>
              <a:cs typeface="+mn-ea"/>
            </a:endParaRPr>
          </a:p>
        </p:txBody>
      </p:sp>
      <p:sp>
        <p:nvSpPr>
          <p:cNvPr id="10" name="矩形 9"/>
          <p:cNvSpPr/>
          <p:nvPr/>
        </p:nvSpPr>
        <p:spPr>
          <a:xfrm>
            <a:off x="921149" y="1596281"/>
            <a:ext cx="341566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Quick review of last paper</a:t>
            </a:r>
            <a:endParaRPr lang="en-US" altLang="zh-CN" sz="2400" dirty="0">
              <a:solidFill>
                <a:srgbClr val="000000"/>
              </a:solidFill>
              <a:latin typeface="Times New Roman" panose="02020603050405020304" charset="0"/>
              <a:cs typeface="Times New Roman" panose="02020603050405020304" charset="0"/>
            </a:endParaRPr>
          </a:p>
        </p:txBody>
      </p:sp>
      <p:sp>
        <p:nvSpPr>
          <p:cNvPr id="11" name="矩形 10"/>
          <p:cNvSpPr/>
          <p:nvPr/>
        </p:nvSpPr>
        <p:spPr>
          <a:xfrm>
            <a:off x="921618" y="275028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12" name="矩形 11"/>
          <p:cNvSpPr/>
          <p:nvPr/>
        </p:nvSpPr>
        <p:spPr>
          <a:xfrm>
            <a:off x="921454" y="3984073"/>
            <a:ext cx="8315960"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Summary (Solving the problem without enough similar neighbors)</a:t>
            </a:r>
            <a:endParaRPr lang="en-US" altLang="zh-CN" sz="2400" dirty="0">
              <a:solidFill>
                <a:srgbClr val="000000"/>
              </a:solidFill>
              <a:latin typeface="Times New Roman" panose="02020603050405020304" charset="0"/>
              <a:cs typeface="Times New Roman" panose="02020603050405020304" charset="0"/>
            </a:endParaRPr>
          </a:p>
        </p:txBody>
      </p:sp>
      <p:sp>
        <p:nvSpPr>
          <p:cNvPr id="14" name="文本框 13"/>
          <p:cNvSpPr txBox="1"/>
          <p:nvPr/>
        </p:nvSpPr>
        <p:spPr>
          <a:xfrm>
            <a:off x="973854" y="1007790"/>
            <a:ext cx="582211" cy="456279"/>
          </a:xfrm>
          <a:prstGeom prst="rect">
            <a:avLst/>
          </a:prstGeom>
          <a:noFill/>
        </p:spPr>
        <p:txBody>
          <a:bodyPr wrap="none" rtlCol="0">
            <a:spAutoFit/>
          </a:bodyPr>
          <a:lstStyle/>
          <a:p>
            <a:r>
              <a:rPr lang="en-US" altLang="zh-CN" sz="2365" b="1" dirty="0">
                <a:solidFill>
                  <a:schemeClr val="bg2">
                    <a:lumMod val="10000"/>
                  </a:schemeClr>
                </a:solidFill>
                <a:latin typeface="Bodoni MT Black" panose="02070A03080606020203" pitchFamily="18" charset="0"/>
                <a:cs typeface="+mn-ea"/>
              </a:rPr>
              <a:t>01</a:t>
            </a:r>
            <a:endParaRPr lang="zh-CN" altLang="en-US" sz="2365" b="1" dirty="0">
              <a:solidFill>
                <a:schemeClr val="bg2">
                  <a:lumMod val="10000"/>
                </a:schemeClr>
              </a:solidFill>
              <a:latin typeface="Bodoni MT Black" panose="02070A03080606020203" pitchFamily="18" charset="0"/>
              <a:cs typeface="+mn-ea"/>
            </a:endParaRPr>
          </a:p>
        </p:txBody>
      </p:sp>
      <p:sp>
        <p:nvSpPr>
          <p:cNvPr id="15" name="文本框 14"/>
          <p:cNvSpPr txBox="1"/>
          <p:nvPr/>
        </p:nvSpPr>
        <p:spPr>
          <a:xfrm>
            <a:off x="974324" y="2190160"/>
            <a:ext cx="582211" cy="456279"/>
          </a:xfrm>
          <a:prstGeom prst="rect">
            <a:avLst/>
          </a:prstGeom>
          <a:noFill/>
        </p:spPr>
        <p:txBody>
          <a:bodyPr wrap="none" rtlCol="0">
            <a:spAutoFit/>
          </a:bodyPr>
          <a:lstStyle/>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16" name="文本框 15"/>
          <p:cNvSpPr txBox="1"/>
          <p:nvPr/>
        </p:nvSpPr>
        <p:spPr>
          <a:xfrm>
            <a:off x="974159" y="3361232"/>
            <a:ext cx="582211" cy="456279"/>
          </a:xfrm>
          <a:prstGeom prst="rect">
            <a:avLst/>
          </a:prstGeom>
          <a:noFill/>
        </p:spPr>
        <p:txBody>
          <a:bodyPr wrap="none" rtlCol="0">
            <a:spAutoFit/>
          </a:bodyPr>
          <a:lstStyle/>
          <a:p>
            <a:r>
              <a:rPr lang="en-US" altLang="zh-CN" sz="2365" b="1" dirty="0">
                <a:solidFill>
                  <a:schemeClr val="bg2">
                    <a:lumMod val="10000"/>
                  </a:schemeClr>
                </a:solidFill>
                <a:latin typeface="Bodoni MT Black" panose="02070A03080606020203" pitchFamily="18" charset="0"/>
                <a:cs typeface="+mn-ea"/>
              </a:rPr>
              <a:t>03</a:t>
            </a:r>
            <a:endParaRPr lang="zh-CN" altLang="en-US" sz="2365" b="1" dirty="0">
              <a:solidFill>
                <a:schemeClr val="bg2">
                  <a:lumMod val="10000"/>
                </a:schemeClr>
              </a:solidFill>
              <a:latin typeface="Bodoni MT Black" panose="02070A03080606020203" pitchFamily="18" charset="0"/>
              <a:cs typeface="+mn-ea"/>
            </a:endParaRPr>
          </a:p>
        </p:txBody>
      </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p:nvPr/>
        </p:nvSpPr>
        <p:spPr bwMode="auto">
          <a:xfrm rot="5400000">
            <a:off x="989965" y="4029075"/>
            <a:ext cx="2330450" cy="203708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121761" tIns="60878" rIns="121761" bIns="60878" numCol="1" anchor="t" anchorCtr="0" compatLnSpc="1"/>
          <a:lstStyle/>
          <a:p>
            <a:pPr defTabSz="1217295">
              <a:defRPr/>
            </a:pPr>
            <a:endParaRPr lang="zh-CN" altLang="en-US" sz="1705" kern="0">
              <a:solidFill>
                <a:sysClr val="windowText" lastClr="000000"/>
              </a:solidFill>
              <a:latin typeface="Calibri" panose="020F0502020204030204"/>
              <a:ea typeface="SimSun" panose="02010600030101010101" pitchFamily="2" charset="-122"/>
            </a:endParaRPr>
          </a:p>
        </p:txBody>
      </p:sp>
      <p:sp>
        <p:nvSpPr>
          <p:cNvPr id="10" name="Freeform 5"/>
          <p:cNvSpPr/>
          <p:nvPr/>
        </p:nvSpPr>
        <p:spPr bwMode="auto">
          <a:xfrm rot="5400000">
            <a:off x="756285" y="3733165"/>
            <a:ext cx="2797810" cy="262890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chemeClr val="bg1">
                <a:lumMod val="75000"/>
              </a:schemeClr>
            </a:solidFill>
            <a:prstDash val="solid"/>
            <a:miter lim="800000"/>
          </a:ln>
        </p:spPr>
        <p:txBody>
          <a:bodyPr vert="horz" wrap="square" lIns="121761" tIns="60878" rIns="121761" bIns="60878" numCol="1" anchor="t" anchorCtr="0" compatLnSpc="1"/>
          <a:lstStyle/>
          <a:p>
            <a:pPr defTabSz="1217295">
              <a:defRPr/>
            </a:pPr>
            <a:endParaRPr lang="zh-CN" altLang="en-US" sz="1705" kern="0">
              <a:solidFill>
                <a:sysClr val="windowText" lastClr="000000"/>
              </a:solidFill>
              <a:latin typeface="Calibri" panose="020F0502020204030204"/>
              <a:ea typeface="SimSun" panose="02010600030101010101" pitchFamily="2" charset="-122"/>
            </a:endParaRPr>
          </a:p>
        </p:txBody>
      </p:sp>
      <p:sp>
        <p:nvSpPr>
          <p:cNvPr id="11" name="椭圆 10"/>
          <p:cNvSpPr/>
          <p:nvPr/>
        </p:nvSpPr>
        <p:spPr>
          <a:xfrm>
            <a:off x="2289720" y="3078204"/>
            <a:ext cx="570418" cy="570387"/>
          </a:xfrm>
          <a:prstGeom prst="ellipse">
            <a:avLst/>
          </a:prstGeom>
          <a:solidFill>
            <a:schemeClr val="accent2"/>
          </a:solidFill>
          <a:ln w="25400" cap="flat" cmpd="sng" algn="ctr">
            <a:solidFill>
              <a:schemeClr val="bg1"/>
            </a:solidFill>
            <a:prstDash val="solid"/>
          </a:ln>
          <a:effectLst/>
        </p:spPr>
        <p:txBody>
          <a:bodyPr lIns="91326" tIns="45663" rIns="91326" bIns="45663" rtlCol="0" anchor="ctr"/>
          <a:lstStyle/>
          <a:p>
            <a:pPr algn="ctr" defTabSz="1217295">
              <a:defRPr/>
            </a:pPr>
            <a:r>
              <a:rPr lang="en-US" altLang="zh-CN" sz="1705" b="1" kern="0" dirty="0">
                <a:solidFill>
                  <a:sysClr val="window" lastClr="FFFFFF"/>
                </a:solidFill>
                <a:latin typeface="Microsoft YaHei" panose="020B0503020204020204" pitchFamily="34" charset="-122"/>
                <a:ea typeface="Microsoft YaHei" panose="020B0503020204020204" pitchFamily="34" charset="-122"/>
              </a:rPr>
              <a:t>1</a:t>
            </a:r>
            <a:endParaRPr lang="zh-CN" altLang="en-US" sz="1705" b="1" kern="0" dirty="0">
              <a:solidFill>
                <a:sysClr val="window" lastClr="FFFFFF"/>
              </a:solidFill>
              <a:latin typeface="Microsoft YaHei" panose="020B0503020204020204" pitchFamily="34" charset="-122"/>
              <a:ea typeface="Microsoft YaHei" panose="020B0503020204020204" pitchFamily="34" charset="-122"/>
            </a:endParaRPr>
          </a:p>
        </p:txBody>
      </p:sp>
      <p:sp>
        <p:nvSpPr>
          <p:cNvPr id="12" name="椭圆 11"/>
          <p:cNvSpPr/>
          <p:nvPr/>
        </p:nvSpPr>
        <p:spPr>
          <a:xfrm>
            <a:off x="3394943" y="4329193"/>
            <a:ext cx="570418" cy="570387"/>
          </a:xfrm>
          <a:prstGeom prst="ellipse">
            <a:avLst/>
          </a:prstGeom>
          <a:solidFill>
            <a:schemeClr val="accent2"/>
          </a:solidFill>
          <a:ln w="25400" cap="flat" cmpd="sng" algn="ctr">
            <a:solidFill>
              <a:schemeClr val="bg1"/>
            </a:solidFill>
            <a:prstDash val="solid"/>
          </a:ln>
          <a:effectLst/>
        </p:spPr>
        <p:txBody>
          <a:bodyPr lIns="91326" tIns="45663" rIns="91326" bIns="45663" rtlCol="0" anchor="ctr"/>
          <a:lstStyle/>
          <a:p>
            <a:pPr algn="ctr" defTabSz="1217295">
              <a:defRPr/>
            </a:pPr>
            <a:r>
              <a:rPr lang="en-US" altLang="zh-CN" sz="1705" b="1" kern="0" dirty="0">
                <a:solidFill>
                  <a:sysClr val="window" lastClr="FFFFFF"/>
                </a:solidFill>
                <a:latin typeface="Microsoft YaHei" panose="020B0503020204020204" pitchFamily="34" charset="-122"/>
                <a:ea typeface="Microsoft YaHei" panose="020B0503020204020204" pitchFamily="34" charset="-122"/>
              </a:rPr>
              <a:t>2</a:t>
            </a:r>
            <a:endParaRPr lang="zh-CN" altLang="en-US" sz="1705" b="1" kern="0" dirty="0">
              <a:solidFill>
                <a:sysClr val="window" lastClr="FFFFFF"/>
              </a:solidFill>
              <a:latin typeface="Microsoft YaHei" panose="020B0503020204020204" pitchFamily="34" charset="-122"/>
              <a:ea typeface="Microsoft YaHei" panose="020B0503020204020204" pitchFamily="34" charset="-122"/>
            </a:endParaRPr>
          </a:p>
        </p:txBody>
      </p:sp>
      <p:sp>
        <p:nvSpPr>
          <p:cNvPr id="13" name="椭圆 12"/>
          <p:cNvSpPr/>
          <p:nvPr/>
        </p:nvSpPr>
        <p:spPr>
          <a:xfrm>
            <a:off x="3176815" y="5804565"/>
            <a:ext cx="570418" cy="570387"/>
          </a:xfrm>
          <a:prstGeom prst="ellipse">
            <a:avLst/>
          </a:prstGeom>
          <a:solidFill>
            <a:schemeClr val="accent2"/>
          </a:solidFill>
          <a:ln w="25400" cap="flat" cmpd="sng" algn="ctr">
            <a:solidFill>
              <a:schemeClr val="bg1"/>
            </a:solidFill>
            <a:prstDash val="solid"/>
          </a:ln>
          <a:effectLst/>
        </p:spPr>
        <p:txBody>
          <a:bodyPr lIns="91326" tIns="45663" rIns="91326" bIns="45663" rtlCol="0" anchor="ctr"/>
          <a:lstStyle/>
          <a:p>
            <a:pPr algn="ctr" defTabSz="1217295">
              <a:defRPr/>
            </a:pPr>
            <a:r>
              <a:rPr lang="en-US" altLang="zh-CN" sz="1705" b="1" kern="0" dirty="0">
                <a:solidFill>
                  <a:sysClr val="window" lastClr="FFFFFF"/>
                </a:solidFill>
                <a:latin typeface="Microsoft YaHei" panose="020B0503020204020204" pitchFamily="34" charset="-122"/>
                <a:ea typeface="Microsoft YaHei" panose="020B0503020204020204" pitchFamily="34" charset="-122"/>
              </a:rPr>
              <a:t>3</a:t>
            </a:r>
            <a:endParaRPr lang="zh-CN" altLang="en-US" sz="1705" b="1" kern="0" dirty="0">
              <a:solidFill>
                <a:sysClr val="window" lastClr="FFFFFF"/>
              </a:solidFill>
              <a:latin typeface="Microsoft YaHei" panose="020B0503020204020204" pitchFamily="34" charset="-122"/>
              <a:ea typeface="Microsoft YaHei" panose="020B0503020204020204" pitchFamily="34" charset="-122"/>
            </a:endParaRPr>
          </a:p>
        </p:txBody>
      </p:sp>
      <p:grpSp>
        <p:nvGrpSpPr>
          <p:cNvPr id="14" name="组合 13"/>
          <p:cNvGrpSpPr/>
          <p:nvPr/>
        </p:nvGrpSpPr>
        <p:grpSpPr>
          <a:xfrm>
            <a:off x="2761082" y="3224149"/>
            <a:ext cx="1402305" cy="472798"/>
            <a:chOff x="3513818" y="1963801"/>
            <a:chExt cx="1051729" cy="354618"/>
          </a:xfrm>
        </p:grpSpPr>
        <p:cxnSp>
          <p:nvCxnSpPr>
            <p:cNvPr id="15" name="直接连接符 14"/>
            <p:cNvCxnSpPr/>
            <p:nvPr/>
          </p:nvCxnSpPr>
          <p:spPr>
            <a:xfrm>
              <a:off x="3513818" y="2141110"/>
              <a:ext cx="1051729" cy="0"/>
            </a:xfrm>
            <a:prstGeom prst="line">
              <a:avLst/>
            </a:prstGeom>
            <a:noFill/>
            <a:ln w="9525" cap="flat" cmpd="sng" algn="ctr">
              <a:solidFill>
                <a:schemeClr val="bg1">
                  <a:lumMod val="65000"/>
                </a:schemeClr>
              </a:solidFill>
              <a:prstDash val="sysDot"/>
              <a:headEnd type="none" w="med" len="med"/>
              <a:tailEnd type="none" w="med" len="med"/>
            </a:ln>
            <a:effectLst/>
          </p:spPr>
        </p:cxnSp>
        <p:cxnSp>
          <p:nvCxnSpPr>
            <p:cNvPr id="16" name="直接连接符 15"/>
            <p:cNvCxnSpPr/>
            <p:nvPr/>
          </p:nvCxnSpPr>
          <p:spPr>
            <a:xfrm>
              <a:off x="4565547" y="1963801"/>
              <a:ext cx="0" cy="354618"/>
            </a:xfrm>
            <a:prstGeom prst="line">
              <a:avLst/>
            </a:prstGeom>
            <a:noFill/>
            <a:ln w="9525" cap="flat" cmpd="sng" algn="ctr">
              <a:solidFill>
                <a:schemeClr val="bg1">
                  <a:lumMod val="65000"/>
                </a:schemeClr>
              </a:solidFill>
              <a:prstDash val="sysDot"/>
              <a:headEnd type="none" w="med" len="med"/>
              <a:tailEnd type="none" w="med" len="med"/>
            </a:ln>
            <a:effectLst/>
          </p:spPr>
        </p:cxnSp>
      </p:grpSp>
      <p:grpSp>
        <p:nvGrpSpPr>
          <p:cNvPr id="19" name="组合 18"/>
          <p:cNvGrpSpPr/>
          <p:nvPr/>
        </p:nvGrpSpPr>
        <p:grpSpPr>
          <a:xfrm>
            <a:off x="3965117" y="4426875"/>
            <a:ext cx="1402305" cy="472798"/>
            <a:chOff x="3513818" y="1963801"/>
            <a:chExt cx="1051729" cy="354618"/>
          </a:xfrm>
        </p:grpSpPr>
        <p:cxnSp>
          <p:nvCxnSpPr>
            <p:cNvPr id="20" name="直接连接符 19"/>
            <p:cNvCxnSpPr/>
            <p:nvPr/>
          </p:nvCxnSpPr>
          <p:spPr>
            <a:xfrm>
              <a:off x="3513818" y="2141110"/>
              <a:ext cx="1051729" cy="0"/>
            </a:xfrm>
            <a:prstGeom prst="line">
              <a:avLst/>
            </a:prstGeom>
            <a:noFill/>
            <a:ln w="6350" cap="flat" cmpd="sng" algn="ctr">
              <a:solidFill>
                <a:schemeClr val="bg1">
                  <a:lumMod val="65000"/>
                </a:schemeClr>
              </a:solidFill>
              <a:prstDash val="sysDot"/>
              <a:headEnd type="none" w="med" len="med"/>
              <a:tailEnd type="none" w="med" len="med"/>
            </a:ln>
            <a:effectLst/>
          </p:spPr>
        </p:cxnSp>
        <p:cxnSp>
          <p:nvCxnSpPr>
            <p:cNvPr id="21" name="直接连接符 20"/>
            <p:cNvCxnSpPr/>
            <p:nvPr/>
          </p:nvCxnSpPr>
          <p:spPr>
            <a:xfrm>
              <a:off x="4565547" y="1963801"/>
              <a:ext cx="0" cy="354618"/>
            </a:xfrm>
            <a:prstGeom prst="line">
              <a:avLst/>
            </a:prstGeom>
            <a:noFill/>
            <a:ln w="6350" cap="flat" cmpd="sng" algn="ctr">
              <a:solidFill>
                <a:schemeClr val="bg1">
                  <a:lumMod val="65000"/>
                </a:schemeClr>
              </a:solidFill>
              <a:prstDash val="sysDot"/>
              <a:headEnd type="none" w="med" len="med"/>
              <a:tailEnd type="none" w="med" len="med"/>
            </a:ln>
            <a:effectLst/>
          </p:spPr>
        </p:cxnSp>
      </p:grpSp>
      <p:grpSp>
        <p:nvGrpSpPr>
          <p:cNvPr id="22" name="组合 21"/>
          <p:cNvGrpSpPr/>
          <p:nvPr/>
        </p:nvGrpSpPr>
        <p:grpSpPr>
          <a:xfrm>
            <a:off x="3685642" y="6026708"/>
            <a:ext cx="1402305" cy="472798"/>
            <a:chOff x="3513818" y="1963801"/>
            <a:chExt cx="1051729" cy="354618"/>
          </a:xfrm>
        </p:grpSpPr>
        <p:cxnSp>
          <p:nvCxnSpPr>
            <p:cNvPr id="23" name="直接连接符 22"/>
            <p:cNvCxnSpPr/>
            <p:nvPr/>
          </p:nvCxnSpPr>
          <p:spPr>
            <a:xfrm>
              <a:off x="3513818" y="2141110"/>
              <a:ext cx="1051729" cy="0"/>
            </a:xfrm>
            <a:prstGeom prst="line">
              <a:avLst/>
            </a:prstGeom>
            <a:noFill/>
            <a:ln w="9525" cap="flat" cmpd="sng" algn="ctr">
              <a:solidFill>
                <a:schemeClr val="bg1">
                  <a:lumMod val="65000"/>
                </a:schemeClr>
              </a:solidFill>
              <a:prstDash val="sysDot"/>
              <a:headEnd type="none" w="med" len="med"/>
              <a:tailEnd type="none" w="med" len="med"/>
            </a:ln>
            <a:effectLst/>
          </p:spPr>
        </p:cxnSp>
        <p:cxnSp>
          <p:nvCxnSpPr>
            <p:cNvPr id="24" name="直接连接符 23"/>
            <p:cNvCxnSpPr/>
            <p:nvPr/>
          </p:nvCxnSpPr>
          <p:spPr>
            <a:xfrm>
              <a:off x="4565547" y="1963801"/>
              <a:ext cx="0" cy="354618"/>
            </a:xfrm>
            <a:prstGeom prst="line">
              <a:avLst/>
            </a:prstGeom>
            <a:noFill/>
            <a:ln w="9525" cap="flat" cmpd="sng" algn="ctr">
              <a:solidFill>
                <a:schemeClr val="bg1">
                  <a:lumMod val="65000"/>
                </a:schemeClr>
              </a:solidFill>
              <a:prstDash val="sysDot"/>
              <a:headEnd type="none" w="med" len="med"/>
              <a:tailEnd type="none" w="med" len="med"/>
            </a:ln>
            <a:effectLst/>
          </p:spPr>
        </p:cxnSp>
      </p:grpSp>
      <p:grpSp>
        <p:nvGrpSpPr>
          <p:cNvPr id="26" name="组合 25"/>
          <p:cNvGrpSpPr/>
          <p:nvPr/>
        </p:nvGrpSpPr>
        <p:grpSpPr>
          <a:xfrm>
            <a:off x="840658" y="561638"/>
            <a:ext cx="10510685" cy="0"/>
            <a:chOff x="1028775" y="591989"/>
            <a:chExt cx="11086097" cy="0"/>
          </a:xfrm>
        </p:grpSpPr>
        <p:cxnSp>
          <p:nvCxnSpPr>
            <p:cNvPr id="27" name="直接连接符 26"/>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394943" y="661131"/>
            <a:ext cx="5174615" cy="460375"/>
          </a:xfrm>
          <a:prstGeom prst="rect">
            <a:avLst/>
          </a:prstGeom>
        </p:spPr>
        <p:txBody>
          <a:bodyPr wrap="none">
            <a:spAutoFit/>
          </a:bodyPr>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 name="文本框 1"/>
          <p:cNvSpPr txBox="1"/>
          <p:nvPr/>
        </p:nvSpPr>
        <p:spPr>
          <a:xfrm>
            <a:off x="1860550" y="1329055"/>
            <a:ext cx="9126220" cy="706755"/>
          </a:xfrm>
          <a:prstGeom prst="rect">
            <a:avLst/>
          </a:prstGeom>
          <a:noFill/>
        </p:spPr>
        <p:txBody>
          <a:bodyPr wrap="square" rtlCol="0" anchor="t">
            <a:spAutoFit/>
          </a:bodyPr>
          <a:p>
            <a:r>
              <a:rPr lang="zh-CN" altLang="en-US" sz="2000"/>
              <a:t>Thus, young Roma and young non-Roma people tested 5 discos. The methodology was designed in a way which covered three groups of testers</a:t>
            </a:r>
            <a:endParaRPr lang="zh-CN" altLang="en-US" sz="2000"/>
          </a:p>
        </p:txBody>
      </p:sp>
      <p:sp>
        <p:nvSpPr>
          <p:cNvPr id="4" name="文本框 3"/>
          <p:cNvSpPr txBox="1"/>
          <p:nvPr/>
        </p:nvSpPr>
        <p:spPr>
          <a:xfrm>
            <a:off x="2956560" y="2998470"/>
            <a:ext cx="4573905" cy="368300"/>
          </a:xfrm>
          <a:prstGeom prst="rect">
            <a:avLst/>
          </a:prstGeom>
          <a:noFill/>
        </p:spPr>
        <p:txBody>
          <a:bodyPr wrap="square" rtlCol="0" anchor="t">
            <a:spAutoFit/>
          </a:bodyPr>
          <a:p>
            <a:r>
              <a:rPr lang="zh-CN" altLang="en-US" b="1"/>
              <a:t>two young people who were not Roma</a:t>
            </a:r>
            <a:endParaRPr lang="zh-CN" altLang="en-US" b="1"/>
          </a:p>
        </p:txBody>
      </p:sp>
      <p:sp>
        <p:nvSpPr>
          <p:cNvPr id="5" name="文本框 4"/>
          <p:cNvSpPr txBox="1"/>
          <p:nvPr/>
        </p:nvSpPr>
        <p:spPr>
          <a:xfrm>
            <a:off x="1610995" y="4863465"/>
            <a:ext cx="1249045" cy="460375"/>
          </a:xfrm>
          <a:prstGeom prst="rect">
            <a:avLst/>
          </a:prstGeom>
          <a:noFill/>
        </p:spPr>
        <p:txBody>
          <a:bodyPr wrap="square" rtlCol="0" anchor="t">
            <a:spAutoFit/>
          </a:bodyPr>
          <a:p>
            <a:r>
              <a:rPr lang="en-US" altLang="zh-CN" sz="2400" b="1">
                <a:solidFill>
                  <a:schemeClr val="bg1"/>
                </a:solidFill>
              </a:rPr>
              <a:t>Discos</a:t>
            </a:r>
            <a:endParaRPr lang="en-US" altLang="zh-CN" sz="2400" b="1">
              <a:solidFill>
                <a:schemeClr val="bg1"/>
              </a:solidFill>
            </a:endParaRPr>
          </a:p>
        </p:txBody>
      </p:sp>
      <p:sp>
        <p:nvSpPr>
          <p:cNvPr id="8" name="文本框 7"/>
          <p:cNvSpPr txBox="1"/>
          <p:nvPr/>
        </p:nvSpPr>
        <p:spPr>
          <a:xfrm>
            <a:off x="3695065" y="5658485"/>
            <a:ext cx="4573905" cy="368300"/>
          </a:xfrm>
          <a:prstGeom prst="rect">
            <a:avLst/>
          </a:prstGeom>
          <a:noFill/>
        </p:spPr>
        <p:txBody>
          <a:bodyPr wrap="square" rtlCol="0" anchor="t">
            <a:spAutoFit/>
          </a:bodyPr>
          <a:p>
            <a:r>
              <a:rPr lang="zh-CN" altLang="en-US" b="1"/>
              <a:t>two young people who were not Roma</a:t>
            </a:r>
            <a:endParaRPr lang="zh-CN" altLang="en-US" b="1"/>
          </a:p>
        </p:txBody>
      </p:sp>
      <p:sp>
        <p:nvSpPr>
          <p:cNvPr id="29" name="文本框 28"/>
          <p:cNvSpPr txBox="1"/>
          <p:nvPr/>
        </p:nvSpPr>
        <p:spPr>
          <a:xfrm>
            <a:off x="4079240" y="4171315"/>
            <a:ext cx="3056890" cy="368300"/>
          </a:xfrm>
          <a:prstGeom prst="rect">
            <a:avLst/>
          </a:prstGeom>
          <a:noFill/>
        </p:spPr>
        <p:txBody>
          <a:bodyPr wrap="square" rtlCol="0" anchor="t">
            <a:spAutoFit/>
          </a:bodyPr>
          <a:p>
            <a:r>
              <a:rPr lang="zh-CN" altLang="en-US" b="1"/>
              <a:t>three young Roma people</a:t>
            </a:r>
            <a:endParaRPr lang="zh-CN" altLang="en-US" b="1"/>
          </a:p>
        </p:txBody>
      </p:sp>
      <p:sp>
        <p:nvSpPr>
          <p:cNvPr id="33" name="文本框 32"/>
          <p:cNvSpPr txBox="1"/>
          <p:nvPr/>
        </p:nvSpPr>
        <p:spPr>
          <a:xfrm>
            <a:off x="382034" y="75379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6" name="文本框 5"/>
          <p:cNvSpPr txBox="1"/>
          <p:nvPr/>
        </p:nvSpPr>
        <p:spPr>
          <a:xfrm>
            <a:off x="7292340" y="3460750"/>
            <a:ext cx="4573905" cy="645160"/>
          </a:xfrm>
          <a:prstGeom prst="rect">
            <a:avLst/>
          </a:prstGeom>
          <a:noFill/>
        </p:spPr>
        <p:txBody>
          <a:bodyPr wrap="square" rtlCol="0" anchor="t">
            <a:spAutoFit/>
          </a:bodyPr>
          <a:p>
            <a:r>
              <a:rPr lang="en-US" altLang="zh-CN" b="1">
                <a:solidFill>
                  <a:srgbClr val="FF0000"/>
                </a:solidFill>
              </a:rPr>
              <a:t>same age, sex, hair style, clothes</a:t>
            </a:r>
            <a:endParaRPr lang="en-US" altLang="zh-CN" b="1">
              <a:solidFill>
                <a:srgbClr val="FF0000"/>
              </a:solidFill>
            </a:endParaRPr>
          </a:p>
          <a:p>
            <a:r>
              <a:rPr lang="en-US" altLang="zh-CN" b="1">
                <a:solidFill>
                  <a:srgbClr val="FF0000"/>
                </a:solidFill>
              </a:rPr>
              <a:t>except the color of skin</a:t>
            </a:r>
            <a:endParaRPr lang="en-US" altLang="zh-CN" b="1">
              <a:solidFill>
                <a:srgbClr val="FF0000"/>
              </a:solidFill>
            </a:endParaRPr>
          </a:p>
        </p:txBody>
      </p:sp>
    </p:spTree>
    <p:custDataLst>
      <p:tags r:id="rId1"/>
    </p:custData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anim calcmode="lin" valueType="num">
                                      <p:cBhvr>
                                        <p:cTn id="10" dur="500" fill="hold"/>
                                        <p:tgtEl>
                                          <p:spTgt spid="10"/>
                                        </p:tgtEl>
                                        <p:attrNameLst>
                                          <p:attrName>ppt_x</p:attrName>
                                        </p:attrNameLst>
                                      </p:cBhvr>
                                      <p:tavLst>
                                        <p:tav tm="0">
                                          <p:val>
                                            <p:fltVal val="0.5"/>
                                          </p:val>
                                        </p:tav>
                                        <p:tav tm="100000">
                                          <p:val>
                                            <p:strVal val="#ppt_x"/>
                                          </p:val>
                                        </p:tav>
                                      </p:tavLst>
                                    </p:anim>
                                    <p:anim calcmode="lin" valueType="num">
                                      <p:cBhvr>
                                        <p:cTn id="11" dur="500" fill="hold"/>
                                        <p:tgtEl>
                                          <p:spTgt spid="1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4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ldLvl="0" animBg="1"/>
      <p:bldP spid="11" grpId="0" bldLvl="0" animBg="1"/>
      <p:bldP spid="12" grpId="0" bldLvl="0" animBg="1"/>
      <p:bldP spid="13" grpId="0" bldLvl="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p:nvPr/>
        </p:nvSpPr>
        <p:spPr bwMode="auto">
          <a:xfrm rot="5400000">
            <a:off x="476885" y="1513205"/>
            <a:ext cx="2330450" cy="203708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121761" tIns="60878" rIns="121761" bIns="60878" numCol="1" anchor="t" anchorCtr="0" compatLnSpc="1"/>
          <a:lstStyle/>
          <a:p>
            <a:pPr defTabSz="1217295">
              <a:defRPr/>
            </a:pPr>
            <a:endParaRPr lang="zh-CN" altLang="en-US" sz="1705" kern="0">
              <a:solidFill>
                <a:sysClr val="windowText" lastClr="000000"/>
              </a:solidFill>
              <a:latin typeface="Calibri" panose="020F0502020204030204"/>
              <a:ea typeface="SimSun" panose="02010600030101010101" pitchFamily="2" charset="-122"/>
            </a:endParaRPr>
          </a:p>
        </p:txBody>
      </p:sp>
      <p:sp>
        <p:nvSpPr>
          <p:cNvPr id="10" name="Freeform 5"/>
          <p:cNvSpPr/>
          <p:nvPr/>
        </p:nvSpPr>
        <p:spPr bwMode="auto">
          <a:xfrm rot="5400000">
            <a:off x="243205" y="1262380"/>
            <a:ext cx="2797810" cy="262890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chemeClr val="bg1">
                <a:lumMod val="75000"/>
              </a:schemeClr>
            </a:solidFill>
            <a:prstDash val="solid"/>
            <a:miter lim="800000"/>
          </a:ln>
        </p:spPr>
        <p:txBody>
          <a:bodyPr vert="horz" wrap="square" lIns="121761" tIns="60878" rIns="121761" bIns="60878" numCol="1" anchor="t" anchorCtr="0" compatLnSpc="1"/>
          <a:lstStyle/>
          <a:p>
            <a:pPr defTabSz="1217295">
              <a:defRPr/>
            </a:pPr>
            <a:endParaRPr lang="zh-CN" altLang="en-US" sz="1705" kern="0">
              <a:solidFill>
                <a:sysClr val="windowText" lastClr="000000"/>
              </a:solidFill>
              <a:latin typeface="Calibri" panose="020F0502020204030204"/>
              <a:ea typeface="SimSun" panose="02010600030101010101" pitchFamily="2" charset="-122"/>
            </a:endParaRPr>
          </a:p>
        </p:txBody>
      </p:sp>
      <p:sp>
        <p:nvSpPr>
          <p:cNvPr id="11" name="椭圆 10"/>
          <p:cNvSpPr/>
          <p:nvPr/>
        </p:nvSpPr>
        <p:spPr>
          <a:xfrm>
            <a:off x="2386240" y="1366244"/>
            <a:ext cx="570418" cy="570387"/>
          </a:xfrm>
          <a:prstGeom prst="ellipse">
            <a:avLst/>
          </a:prstGeom>
          <a:solidFill>
            <a:schemeClr val="accent2"/>
          </a:solidFill>
          <a:ln w="25400" cap="flat" cmpd="sng" algn="ctr">
            <a:solidFill>
              <a:schemeClr val="bg1"/>
            </a:solidFill>
            <a:prstDash val="solid"/>
          </a:ln>
          <a:effectLst/>
        </p:spPr>
        <p:txBody>
          <a:bodyPr lIns="91326" tIns="45663" rIns="91326" bIns="45663" rtlCol="0" anchor="ctr"/>
          <a:lstStyle/>
          <a:p>
            <a:pPr algn="ctr" defTabSz="1217295">
              <a:defRPr/>
            </a:pPr>
            <a:r>
              <a:rPr lang="en-US" altLang="zh-CN" sz="1705" b="1" kern="0" dirty="0">
                <a:solidFill>
                  <a:sysClr val="window" lastClr="FFFFFF"/>
                </a:solidFill>
                <a:latin typeface="Microsoft YaHei" panose="020B0503020204020204" pitchFamily="34" charset="-122"/>
                <a:ea typeface="Microsoft YaHei" panose="020B0503020204020204" pitchFamily="34" charset="-122"/>
              </a:rPr>
              <a:t>1</a:t>
            </a:r>
            <a:endParaRPr lang="zh-CN" altLang="en-US" sz="1705" b="1" kern="0" dirty="0">
              <a:solidFill>
                <a:sysClr val="window" lastClr="FFFFFF"/>
              </a:solidFill>
              <a:latin typeface="Microsoft YaHei" panose="020B0503020204020204" pitchFamily="34" charset="-122"/>
              <a:ea typeface="Microsoft YaHei" panose="020B0503020204020204" pitchFamily="34" charset="-122"/>
            </a:endParaRPr>
          </a:p>
        </p:txBody>
      </p:sp>
      <p:sp>
        <p:nvSpPr>
          <p:cNvPr id="12" name="椭圆 11"/>
          <p:cNvSpPr/>
          <p:nvPr/>
        </p:nvSpPr>
        <p:spPr>
          <a:xfrm>
            <a:off x="2824713" y="2347358"/>
            <a:ext cx="570418" cy="570387"/>
          </a:xfrm>
          <a:prstGeom prst="ellipse">
            <a:avLst/>
          </a:prstGeom>
          <a:solidFill>
            <a:schemeClr val="accent2"/>
          </a:solidFill>
          <a:ln w="25400" cap="flat" cmpd="sng" algn="ctr">
            <a:solidFill>
              <a:schemeClr val="bg1"/>
            </a:solidFill>
            <a:prstDash val="solid"/>
          </a:ln>
          <a:effectLst/>
        </p:spPr>
        <p:txBody>
          <a:bodyPr lIns="91326" tIns="45663" rIns="91326" bIns="45663" rtlCol="0" anchor="ctr"/>
          <a:lstStyle/>
          <a:p>
            <a:pPr algn="ctr" defTabSz="1217295">
              <a:defRPr/>
            </a:pPr>
            <a:r>
              <a:rPr lang="en-US" altLang="zh-CN" sz="1705" b="1" kern="0" dirty="0">
                <a:solidFill>
                  <a:sysClr val="window" lastClr="FFFFFF"/>
                </a:solidFill>
                <a:latin typeface="Microsoft YaHei" panose="020B0503020204020204" pitchFamily="34" charset="-122"/>
                <a:ea typeface="Microsoft YaHei" panose="020B0503020204020204" pitchFamily="34" charset="-122"/>
              </a:rPr>
              <a:t>2</a:t>
            </a:r>
            <a:endParaRPr lang="zh-CN" altLang="en-US" sz="1705" b="1" kern="0" dirty="0">
              <a:solidFill>
                <a:sysClr val="window" lastClr="FFFFFF"/>
              </a:solidFill>
              <a:latin typeface="Microsoft YaHei" panose="020B0503020204020204" pitchFamily="34" charset="-122"/>
              <a:ea typeface="Microsoft YaHei" panose="020B0503020204020204" pitchFamily="34" charset="-122"/>
            </a:endParaRPr>
          </a:p>
        </p:txBody>
      </p:sp>
      <p:sp>
        <p:nvSpPr>
          <p:cNvPr id="13" name="椭圆 12"/>
          <p:cNvSpPr/>
          <p:nvPr/>
        </p:nvSpPr>
        <p:spPr>
          <a:xfrm>
            <a:off x="2408465" y="3219480"/>
            <a:ext cx="570418" cy="570387"/>
          </a:xfrm>
          <a:prstGeom prst="ellipse">
            <a:avLst/>
          </a:prstGeom>
          <a:solidFill>
            <a:schemeClr val="accent2"/>
          </a:solidFill>
          <a:ln w="25400" cap="flat" cmpd="sng" algn="ctr">
            <a:solidFill>
              <a:schemeClr val="bg1"/>
            </a:solidFill>
            <a:prstDash val="solid"/>
          </a:ln>
          <a:effectLst/>
        </p:spPr>
        <p:txBody>
          <a:bodyPr lIns="91326" tIns="45663" rIns="91326" bIns="45663" rtlCol="0" anchor="ctr"/>
          <a:lstStyle/>
          <a:p>
            <a:pPr algn="ctr" defTabSz="1217295">
              <a:defRPr/>
            </a:pPr>
            <a:r>
              <a:rPr lang="en-US" altLang="zh-CN" sz="1705" b="1" kern="0" dirty="0">
                <a:solidFill>
                  <a:sysClr val="window" lastClr="FFFFFF"/>
                </a:solidFill>
                <a:latin typeface="Microsoft YaHei" panose="020B0503020204020204" pitchFamily="34" charset="-122"/>
                <a:ea typeface="Microsoft YaHei" panose="020B0503020204020204" pitchFamily="34" charset="-122"/>
              </a:rPr>
              <a:t>3</a:t>
            </a:r>
            <a:endParaRPr lang="zh-CN" altLang="en-US" sz="1705" b="1" kern="0" dirty="0">
              <a:solidFill>
                <a:sysClr val="window" lastClr="FFFFFF"/>
              </a:solidFill>
              <a:latin typeface="Microsoft YaHei" panose="020B0503020204020204" pitchFamily="34" charset="-122"/>
              <a:ea typeface="Microsoft YaHei" panose="020B0503020204020204" pitchFamily="34" charset="-122"/>
            </a:endParaRPr>
          </a:p>
        </p:txBody>
      </p:sp>
      <p:grpSp>
        <p:nvGrpSpPr>
          <p:cNvPr id="14" name="组合 13"/>
          <p:cNvGrpSpPr/>
          <p:nvPr/>
        </p:nvGrpSpPr>
        <p:grpSpPr>
          <a:xfrm>
            <a:off x="2978887" y="1726819"/>
            <a:ext cx="1402305" cy="472798"/>
            <a:chOff x="3513818" y="1963801"/>
            <a:chExt cx="1051729" cy="354618"/>
          </a:xfrm>
        </p:grpSpPr>
        <p:cxnSp>
          <p:nvCxnSpPr>
            <p:cNvPr id="15" name="直接连接符 14"/>
            <p:cNvCxnSpPr/>
            <p:nvPr/>
          </p:nvCxnSpPr>
          <p:spPr>
            <a:xfrm>
              <a:off x="3513818" y="2141110"/>
              <a:ext cx="1051729" cy="0"/>
            </a:xfrm>
            <a:prstGeom prst="line">
              <a:avLst/>
            </a:prstGeom>
            <a:noFill/>
            <a:ln w="9525" cap="flat" cmpd="sng" algn="ctr">
              <a:solidFill>
                <a:schemeClr val="bg1">
                  <a:lumMod val="65000"/>
                </a:schemeClr>
              </a:solidFill>
              <a:prstDash val="sysDot"/>
              <a:headEnd type="none" w="med" len="med"/>
              <a:tailEnd type="none" w="med" len="med"/>
            </a:ln>
            <a:effectLst/>
          </p:spPr>
        </p:cxnSp>
        <p:cxnSp>
          <p:nvCxnSpPr>
            <p:cNvPr id="16" name="直接连接符 15"/>
            <p:cNvCxnSpPr/>
            <p:nvPr/>
          </p:nvCxnSpPr>
          <p:spPr>
            <a:xfrm>
              <a:off x="4565547" y="1963801"/>
              <a:ext cx="0" cy="354618"/>
            </a:xfrm>
            <a:prstGeom prst="line">
              <a:avLst/>
            </a:prstGeom>
            <a:noFill/>
            <a:ln w="9525" cap="flat" cmpd="sng" algn="ctr">
              <a:solidFill>
                <a:schemeClr val="bg1">
                  <a:lumMod val="65000"/>
                </a:schemeClr>
              </a:solidFill>
              <a:prstDash val="sysDot"/>
              <a:headEnd type="none" w="med" len="med"/>
              <a:tailEnd type="none" w="med" len="med"/>
            </a:ln>
            <a:effectLst/>
          </p:spPr>
        </p:cxnSp>
      </p:grpSp>
      <p:grpSp>
        <p:nvGrpSpPr>
          <p:cNvPr id="19" name="组合 18"/>
          <p:cNvGrpSpPr/>
          <p:nvPr/>
        </p:nvGrpSpPr>
        <p:grpSpPr>
          <a:xfrm>
            <a:off x="3462197" y="2746665"/>
            <a:ext cx="1402305" cy="472798"/>
            <a:chOff x="3513818" y="1963801"/>
            <a:chExt cx="1051729" cy="354618"/>
          </a:xfrm>
        </p:grpSpPr>
        <p:cxnSp>
          <p:nvCxnSpPr>
            <p:cNvPr id="20" name="直接连接符 19"/>
            <p:cNvCxnSpPr/>
            <p:nvPr/>
          </p:nvCxnSpPr>
          <p:spPr>
            <a:xfrm>
              <a:off x="3513818" y="2141110"/>
              <a:ext cx="1051729" cy="0"/>
            </a:xfrm>
            <a:prstGeom prst="line">
              <a:avLst/>
            </a:prstGeom>
            <a:noFill/>
            <a:ln w="6350" cap="flat" cmpd="sng" algn="ctr">
              <a:solidFill>
                <a:schemeClr val="bg1">
                  <a:lumMod val="65000"/>
                </a:schemeClr>
              </a:solidFill>
              <a:prstDash val="sysDot"/>
              <a:headEnd type="none" w="med" len="med"/>
              <a:tailEnd type="none" w="med" len="med"/>
            </a:ln>
            <a:effectLst/>
          </p:spPr>
        </p:cxnSp>
        <p:cxnSp>
          <p:nvCxnSpPr>
            <p:cNvPr id="21" name="直接连接符 20"/>
            <p:cNvCxnSpPr/>
            <p:nvPr/>
          </p:nvCxnSpPr>
          <p:spPr>
            <a:xfrm>
              <a:off x="4565547" y="1963801"/>
              <a:ext cx="0" cy="354618"/>
            </a:xfrm>
            <a:prstGeom prst="line">
              <a:avLst/>
            </a:prstGeom>
            <a:noFill/>
            <a:ln w="6350" cap="flat" cmpd="sng" algn="ctr">
              <a:solidFill>
                <a:schemeClr val="bg1">
                  <a:lumMod val="65000"/>
                </a:schemeClr>
              </a:solidFill>
              <a:prstDash val="sysDot"/>
              <a:headEnd type="none" w="med" len="med"/>
              <a:tailEnd type="none" w="med" len="med"/>
            </a:ln>
            <a:effectLst/>
          </p:spPr>
        </p:cxnSp>
      </p:grpSp>
      <p:grpSp>
        <p:nvGrpSpPr>
          <p:cNvPr id="22" name="组合 21"/>
          <p:cNvGrpSpPr/>
          <p:nvPr/>
        </p:nvGrpSpPr>
        <p:grpSpPr>
          <a:xfrm>
            <a:off x="2979522" y="3502583"/>
            <a:ext cx="1402305" cy="472798"/>
            <a:chOff x="3513818" y="1963801"/>
            <a:chExt cx="1051729" cy="354618"/>
          </a:xfrm>
        </p:grpSpPr>
        <p:cxnSp>
          <p:nvCxnSpPr>
            <p:cNvPr id="23" name="直接连接符 22"/>
            <p:cNvCxnSpPr/>
            <p:nvPr/>
          </p:nvCxnSpPr>
          <p:spPr>
            <a:xfrm>
              <a:off x="3513818" y="2141110"/>
              <a:ext cx="1051729" cy="0"/>
            </a:xfrm>
            <a:prstGeom prst="line">
              <a:avLst/>
            </a:prstGeom>
            <a:noFill/>
            <a:ln w="9525" cap="flat" cmpd="sng" algn="ctr">
              <a:solidFill>
                <a:schemeClr val="bg1">
                  <a:lumMod val="65000"/>
                </a:schemeClr>
              </a:solidFill>
              <a:prstDash val="sysDot"/>
              <a:headEnd type="none" w="med" len="med"/>
              <a:tailEnd type="none" w="med" len="med"/>
            </a:ln>
            <a:effectLst/>
          </p:spPr>
        </p:cxnSp>
        <p:cxnSp>
          <p:nvCxnSpPr>
            <p:cNvPr id="24" name="直接连接符 23"/>
            <p:cNvCxnSpPr/>
            <p:nvPr/>
          </p:nvCxnSpPr>
          <p:spPr>
            <a:xfrm>
              <a:off x="4565547" y="1963801"/>
              <a:ext cx="0" cy="354618"/>
            </a:xfrm>
            <a:prstGeom prst="line">
              <a:avLst/>
            </a:prstGeom>
            <a:noFill/>
            <a:ln w="9525" cap="flat" cmpd="sng" algn="ctr">
              <a:solidFill>
                <a:schemeClr val="bg1">
                  <a:lumMod val="65000"/>
                </a:schemeClr>
              </a:solidFill>
              <a:prstDash val="sysDot"/>
              <a:headEnd type="none" w="med" len="med"/>
              <a:tailEnd type="none" w="med" len="med"/>
            </a:ln>
            <a:effectLst/>
          </p:spPr>
        </p:cxnSp>
      </p:grpSp>
      <p:grpSp>
        <p:nvGrpSpPr>
          <p:cNvPr id="26" name="组合 25"/>
          <p:cNvGrpSpPr/>
          <p:nvPr/>
        </p:nvGrpSpPr>
        <p:grpSpPr>
          <a:xfrm>
            <a:off x="840658" y="561638"/>
            <a:ext cx="10510685" cy="0"/>
            <a:chOff x="1028775" y="591989"/>
            <a:chExt cx="11086097" cy="0"/>
          </a:xfrm>
        </p:grpSpPr>
        <p:cxnSp>
          <p:nvCxnSpPr>
            <p:cNvPr id="27" name="直接连接符 26"/>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394943" y="661131"/>
            <a:ext cx="5174615" cy="460375"/>
          </a:xfrm>
          <a:prstGeom prst="rect">
            <a:avLst/>
          </a:prstGeom>
        </p:spPr>
        <p:txBody>
          <a:bodyPr wrap="none">
            <a:spAutoFit/>
          </a:bodyPr>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4" name="文本框 3"/>
          <p:cNvSpPr txBox="1"/>
          <p:nvPr/>
        </p:nvSpPr>
        <p:spPr>
          <a:xfrm>
            <a:off x="3022600" y="1568450"/>
            <a:ext cx="4573905" cy="368300"/>
          </a:xfrm>
          <a:prstGeom prst="rect">
            <a:avLst/>
          </a:prstGeom>
          <a:noFill/>
        </p:spPr>
        <p:txBody>
          <a:bodyPr wrap="square" rtlCol="0" anchor="t">
            <a:spAutoFit/>
          </a:bodyPr>
          <a:p>
            <a:r>
              <a:rPr lang="zh-CN" altLang="en-US" b="1"/>
              <a:t>two young people who were not Roma</a:t>
            </a:r>
            <a:endParaRPr lang="zh-CN" altLang="en-US" b="1"/>
          </a:p>
        </p:txBody>
      </p:sp>
      <p:sp>
        <p:nvSpPr>
          <p:cNvPr id="5" name="文本框 4"/>
          <p:cNvSpPr txBox="1"/>
          <p:nvPr/>
        </p:nvSpPr>
        <p:spPr>
          <a:xfrm>
            <a:off x="1610995" y="4863465"/>
            <a:ext cx="1249045" cy="460375"/>
          </a:xfrm>
          <a:prstGeom prst="rect">
            <a:avLst/>
          </a:prstGeom>
          <a:noFill/>
        </p:spPr>
        <p:txBody>
          <a:bodyPr wrap="square" rtlCol="0" anchor="t">
            <a:spAutoFit/>
          </a:bodyPr>
          <a:p>
            <a:r>
              <a:rPr lang="en-US" altLang="zh-CN" sz="2400" b="1">
                <a:solidFill>
                  <a:schemeClr val="bg1"/>
                </a:solidFill>
              </a:rPr>
              <a:t>Discos</a:t>
            </a:r>
            <a:endParaRPr lang="en-US" altLang="zh-CN" sz="2400" b="1">
              <a:solidFill>
                <a:schemeClr val="bg1"/>
              </a:solidFill>
            </a:endParaRPr>
          </a:p>
        </p:txBody>
      </p:sp>
      <p:sp>
        <p:nvSpPr>
          <p:cNvPr id="8" name="文本框 7"/>
          <p:cNvSpPr txBox="1"/>
          <p:nvPr/>
        </p:nvSpPr>
        <p:spPr>
          <a:xfrm>
            <a:off x="2956560" y="3286125"/>
            <a:ext cx="4573905" cy="368300"/>
          </a:xfrm>
          <a:prstGeom prst="rect">
            <a:avLst/>
          </a:prstGeom>
          <a:noFill/>
        </p:spPr>
        <p:txBody>
          <a:bodyPr wrap="square" rtlCol="0" anchor="t">
            <a:spAutoFit/>
          </a:bodyPr>
          <a:p>
            <a:r>
              <a:rPr lang="zh-CN" altLang="en-US" b="1"/>
              <a:t>two young people who were not Roma</a:t>
            </a:r>
            <a:endParaRPr lang="zh-CN" altLang="en-US" b="1"/>
          </a:p>
        </p:txBody>
      </p:sp>
      <p:sp>
        <p:nvSpPr>
          <p:cNvPr id="29" name="文本框 28"/>
          <p:cNvSpPr txBox="1"/>
          <p:nvPr/>
        </p:nvSpPr>
        <p:spPr>
          <a:xfrm>
            <a:off x="3394710" y="2549525"/>
            <a:ext cx="3056890" cy="368300"/>
          </a:xfrm>
          <a:prstGeom prst="rect">
            <a:avLst/>
          </a:prstGeom>
          <a:noFill/>
        </p:spPr>
        <p:txBody>
          <a:bodyPr wrap="square" rtlCol="0" anchor="t">
            <a:spAutoFit/>
          </a:bodyPr>
          <a:p>
            <a:r>
              <a:rPr lang="zh-CN" altLang="en-US" b="1"/>
              <a:t>three young Roma people</a:t>
            </a:r>
            <a:endParaRPr lang="zh-CN" altLang="en-US" b="1"/>
          </a:p>
        </p:txBody>
      </p:sp>
      <p:sp>
        <p:nvSpPr>
          <p:cNvPr id="30" name="文本框 29"/>
          <p:cNvSpPr txBox="1"/>
          <p:nvPr/>
        </p:nvSpPr>
        <p:spPr>
          <a:xfrm>
            <a:off x="5970270" y="1885315"/>
            <a:ext cx="856615" cy="368300"/>
          </a:xfrm>
          <a:prstGeom prst="rect">
            <a:avLst/>
          </a:prstGeom>
          <a:noFill/>
        </p:spPr>
        <p:txBody>
          <a:bodyPr wrap="none" rtlCol="0" anchor="t">
            <a:spAutoFit/>
          </a:bodyPr>
          <a:p>
            <a:r>
              <a:rPr lang="en-US" altLang="zh-CN">
                <a:solidFill>
                  <a:srgbClr val="FF0000"/>
                </a:solidFill>
              </a:rPr>
              <a:t>Accept</a:t>
            </a:r>
            <a:endParaRPr lang="en-US" altLang="zh-CN">
              <a:solidFill>
                <a:srgbClr val="FF0000"/>
              </a:solidFill>
            </a:endParaRPr>
          </a:p>
        </p:txBody>
      </p:sp>
      <p:sp>
        <p:nvSpPr>
          <p:cNvPr id="31" name="文本框 30"/>
          <p:cNvSpPr txBox="1"/>
          <p:nvPr/>
        </p:nvSpPr>
        <p:spPr>
          <a:xfrm>
            <a:off x="6049645" y="2917825"/>
            <a:ext cx="777240" cy="368300"/>
          </a:xfrm>
          <a:prstGeom prst="rect">
            <a:avLst/>
          </a:prstGeom>
          <a:noFill/>
        </p:spPr>
        <p:txBody>
          <a:bodyPr wrap="none" rtlCol="0" anchor="t">
            <a:spAutoFit/>
          </a:bodyPr>
          <a:p>
            <a:r>
              <a:rPr lang="en-US" altLang="zh-CN">
                <a:solidFill>
                  <a:srgbClr val="FF0000"/>
                </a:solidFill>
              </a:rPr>
              <a:t>Reject</a:t>
            </a:r>
            <a:endParaRPr lang="en-US" altLang="zh-CN">
              <a:solidFill>
                <a:srgbClr val="FF0000"/>
              </a:solidFill>
            </a:endParaRPr>
          </a:p>
        </p:txBody>
      </p:sp>
      <p:sp>
        <p:nvSpPr>
          <p:cNvPr id="32" name="文本框 31"/>
          <p:cNvSpPr txBox="1"/>
          <p:nvPr/>
        </p:nvSpPr>
        <p:spPr>
          <a:xfrm>
            <a:off x="5224145" y="3696970"/>
            <a:ext cx="825500" cy="368300"/>
          </a:xfrm>
          <a:prstGeom prst="rect">
            <a:avLst/>
          </a:prstGeom>
          <a:noFill/>
        </p:spPr>
        <p:txBody>
          <a:bodyPr wrap="none" rtlCol="0" anchor="t">
            <a:spAutoFit/>
          </a:bodyPr>
          <a:p>
            <a:r>
              <a:rPr lang="en-US" altLang="zh-CN">
                <a:solidFill>
                  <a:srgbClr val="FF0000"/>
                </a:solidFill>
              </a:rPr>
              <a:t>accept</a:t>
            </a:r>
            <a:endParaRPr lang="en-US" altLang="zh-CN">
              <a:solidFill>
                <a:srgbClr val="FF0000"/>
              </a:solidFill>
            </a:endParaRPr>
          </a:p>
        </p:txBody>
      </p:sp>
      <p:sp>
        <p:nvSpPr>
          <p:cNvPr id="6" name="文本框 5"/>
          <p:cNvSpPr txBox="1"/>
          <p:nvPr/>
        </p:nvSpPr>
        <p:spPr>
          <a:xfrm>
            <a:off x="1214120" y="2347595"/>
            <a:ext cx="881380" cy="398780"/>
          </a:xfrm>
          <a:prstGeom prst="rect">
            <a:avLst/>
          </a:prstGeom>
          <a:noFill/>
        </p:spPr>
        <p:txBody>
          <a:bodyPr wrap="none" rtlCol="0" anchor="t">
            <a:spAutoFit/>
          </a:bodyPr>
          <a:p>
            <a:r>
              <a:rPr lang="en-US" altLang="zh-CN" sz="2000">
                <a:solidFill>
                  <a:schemeClr val="bg1"/>
                </a:solidFill>
              </a:rPr>
              <a:t>Discos</a:t>
            </a:r>
            <a:endParaRPr lang="en-US" altLang="zh-CN" sz="2000">
              <a:solidFill>
                <a:schemeClr val="bg1"/>
              </a:solidFill>
            </a:endParaRPr>
          </a:p>
        </p:txBody>
      </p:sp>
      <p:sp>
        <p:nvSpPr>
          <p:cNvPr id="9" name="文本框 8"/>
          <p:cNvSpPr txBox="1"/>
          <p:nvPr/>
        </p:nvSpPr>
        <p:spPr>
          <a:xfrm>
            <a:off x="680085" y="4566920"/>
            <a:ext cx="10746740" cy="1322070"/>
          </a:xfrm>
          <a:prstGeom prst="rect">
            <a:avLst/>
          </a:prstGeom>
          <a:noFill/>
        </p:spPr>
        <p:txBody>
          <a:bodyPr wrap="square" rtlCol="0" anchor="t">
            <a:spAutoFit/>
          </a:bodyPr>
          <a:p>
            <a:r>
              <a:rPr lang="zh-CN" altLang="en-US" sz="2000"/>
              <a:t>The testers were granted access in two discos, probably due to the absence of a security guard at the entrance. The young Roma</a:t>
            </a:r>
            <a:r>
              <a:rPr lang="zh-CN" altLang="en-US" sz="2000" b="1"/>
              <a:t> were not allowed</a:t>
            </a:r>
            <a:r>
              <a:rPr lang="zh-CN" altLang="en-US" sz="2000"/>
              <a:t> to enter the other discos, especially those Roma with darker skin. In one of the discos the security person stated that </a:t>
            </a:r>
            <a:r>
              <a:rPr lang="zh-CN" altLang="en-US" sz="2000" b="1"/>
              <a:t>whenever there were problems in the disco</a:t>
            </a:r>
            <a:r>
              <a:rPr lang="zh-CN" altLang="en-US" sz="2000"/>
              <a:t>, they were caused by people with dark skin, referring to the Roma.</a:t>
            </a:r>
            <a:endParaRPr lang="zh-CN" altLang="en-US" sz="2000"/>
          </a:p>
        </p:txBody>
      </p:sp>
      <p:sp>
        <p:nvSpPr>
          <p:cNvPr id="17" name="文本框 16"/>
          <p:cNvSpPr txBox="1"/>
          <p:nvPr/>
        </p:nvSpPr>
        <p:spPr>
          <a:xfrm>
            <a:off x="4381500" y="6139180"/>
            <a:ext cx="6792595" cy="368300"/>
          </a:xfrm>
          <a:prstGeom prst="rect">
            <a:avLst/>
          </a:prstGeom>
          <a:noFill/>
        </p:spPr>
        <p:txBody>
          <a:bodyPr wrap="square" rtlCol="0" anchor="t">
            <a:spAutoFit/>
          </a:bodyPr>
          <a:p>
            <a:r>
              <a:rPr lang="en-US" altLang="zh-CN" b="1">
                <a:solidFill>
                  <a:srgbClr val="FF0000"/>
                </a:solidFill>
              </a:rPr>
              <a:t>So here we found a discrimination to</a:t>
            </a:r>
            <a:r>
              <a:rPr lang="zh-CN" altLang="en-US" b="1">
                <a:solidFill>
                  <a:srgbClr val="FF0000"/>
                </a:solidFill>
              </a:rPr>
              <a:t> Roma people </a:t>
            </a:r>
            <a:r>
              <a:rPr lang="en-US" altLang="zh-CN" b="1">
                <a:solidFill>
                  <a:srgbClr val="FF0000"/>
                </a:solidFill>
              </a:rPr>
              <a:t>of dark skin</a:t>
            </a:r>
            <a:endParaRPr lang="en-US" altLang="zh-CN" b="1">
              <a:solidFill>
                <a:srgbClr val="FF0000"/>
              </a:solidFill>
            </a:endParaRPr>
          </a:p>
        </p:txBody>
      </p:sp>
      <p:sp>
        <p:nvSpPr>
          <p:cNvPr id="18" name="文本框 17"/>
          <p:cNvSpPr txBox="1"/>
          <p:nvPr/>
        </p:nvSpPr>
        <p:spPr>
          <a:xfrm>
            <a:off x="211854" y="6610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Tree>
    <p:custDataLst>
      <p:tags r:id="rId1"/>
    </p:custData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anim calcmode="lin" valueType="num">
                                      <p:cBhvr>
                                        <p:cTn id="10" dur="500" fill="hold"/>
                                        <p:tgtEl>
                                          <p:spTgt spid="10"/>
                                        </p:tgtEl>
                                        <p:attrNameLst>
                                          <p:attrName>ppt_x</p:attrName>
                                        </p:attrNameLst>
                                      </p:cBhvr>
                                      <p:tavLst>
                                        <p:tav tm="0">
                                          <p:val>
                                            <p:fltVal val="0.5"/>
                                          </p:val>
                                        </p:tav>
                                        <p:tav tm="100000">
                                          <p:val>
                                            <p:strVal val="#ppt_x"/>
                                          </p:val>
                                        </p:tav>
                                      </p:tavLst>
                                    </p:anim>
                                    <p:anim calcmode="lin" valueType="num">
                                      <p:cBhvr>
                                        <p:cTn id="11" dur="500" fill="hold"/>
                                        <p:tgtEl>
                                          <p:spTgt spid="1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4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ldLvl="0" animBg="1"/>
      <p:bldP spid="11" grpId="0" bldLvl="0" animBg="1"/>
      <p:bldP spid="12" grpId="0" bldLvl="0" animBg="1"/>
      <p:bldP spid="13" grpId="0" bldLvl="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PPT彼岸天：ID 8661124库_组合 224"/>
          <p:cNvGrpSpPr/>
          <p:nvPr>
            <p:custDataLst>
              <p:tags r:id="rId1"/>
            </p:custDataLst>
          </p:nvPr>
        </p:nvGrpSpPr>
        <p:grpSpPr>
          <a:xfrm>
            <a:off x="794385" y="5036820"/>
            <a:ext cx="10544175" cy="1376045"/>
            <a:chOff x="373063" y="3781965"/>
            <a:chExt cx="11445875" cy="2492375"/>
          </a:xfrm>
        </p:grpSpPr>
        <p:grpSp>
          <p:nvGrpSpPr>
            <p:cNvPr id="35" name="Group 3"/>
            <p:cNvGrpSpPr/>
            <p:nvPr/>
          </p:nvGrpSpPr>
          <p:grpSpPr>
            <a:xfrm>
              <a:off x="7436643" y="4520153"/>
              <a:ext cx="1311275" cy="1651000"/>
              <a:chOff x="7042150" y="4167188"/>
              <a:chExt cx="1311275" cy="1651000"/>
            </a:xfrm>
          </p:grpSpPr>
          <p:grpSp>
            <p:nvGrpSpPr>
              <p:cNvPr id="212" name="Group 4"/>
              <p:cNvGrpSpPr/>
              <p:nvPr/>
            </p:nvGrpSpPr>
            <p:grpSpPr>
              <a:xfrm>
                <a:off x="7042150" y="4167188"/>
                <a:ext cx="809625" cy="1643062"/>
                <a:chOff x="7042150" y="4167188"/>
                <a:chExt cx="809625" cy="1643062"/>
              </a:xfrm>
            </p:grpSpPr>
            <p:sp>
              <p:nvSpPr>
                <p:cNvPr id="232" name="Rectangle 24"/>
                <p:cNvSpPr/>
                <p:nvPr/>
              </p:nvSpPr>
              <p:spPr bwMode="auto">
                <a:xfrm>
                  <a:off x="7042150" y="5578475"/>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33" name="Rectangle 25"/>
                <p:cNvSpPr/>
                <p:nvPr/>
              </p:nvSpPr>
              <p:spPr bwMode="auto">
                <a:xfrm>
                  <a:off x="7042150" y="5297488"/>
                  <a:ext cx="231775" cy="230188"/>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34" name="Rectangle 26"/>
                <p:cNvSpPr/>
                <p:nvPr/>
              </p:nvSpPr>
              <p:spPr bwMode="auto">
                <a:xfrm>
                  <a:off x="7042150" y="5014913"/>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35" name="Rectangle 27"/>
                <p:cNvSpPr/>
                <p:nvPr/>
              </p:nvSpPr>
              <p:spPr bwMode="auto">
                <a:xfrm>
                  <a:off x="7042150" y="4732338"/>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36" name="Rectangle 28"/>
                <p:cNvSpPr/>
                <p:nvPr/>
              </p:nvSpPr>
              <p:spPr bwMode="auto">
                <a:xfrm>
                  <a:off x="7042150" y="4449763"/>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37" name="Rectangle 29"/>
                <p:cNvSpPr/>
                <p:nvPr/>
              </p:nvSpPr>
              <p:spPr bwMode="auto">
                <a:xfrm>
                  <a:off x="7042150" y="4167188"/>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38" name="Rectangle 30"/>
                <p:cNvSpPr/>
                <p:nvPr/>
              </p:nvSpPr>
              <p:spPr bwMode="auto">
                <a:xfrm>
                  <a:off x="7331075" y="5578475"/>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39" name="Rectangle 31"/>
                <p:cNvSpPr/>
                <p:nvPr/>
              </p:nvSpPr>
              <p:spPr bwMode="auto">
                <a:xfrm>
                  <a:off x="7331075" y="5297488"/>
                  <a:ext cx="231775" cy="230188"/>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40" name="Rectangle 32"/>
                <p:cNvSpPr/>
                <p:nvPr/>
              </p:nvSpPr>
              <p:spPr bwMode="auto">
                <a:xfrm>
                  <a:off x="7331075" y="5014913"/>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41" name="Rectangle 33"/>
                <p:cNvSpPr/>
                <p:nvPr/>
              </p:nvSpPr>
              <p:spPr bwMode="auto">
                <a:xfrm>
                  <a:off x="7331075" y="4732338"/>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42" name="Rectangle 34"/>
                <p:cNvSpPr/>
                <p:nvPr/>
              </p:nvSpPr>
              <p:spPr bwMode="auto">
                <a:xfrm>
                  <a:off x="7331075" y="4449763"/>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43" name="Rectangle 35"/>
                <p:cNvSpPr/>
                <p:nvPr/>
              </p:nvSpPr>
              <p:spPr bwMode="auto">
                <a:xfrm>
                  <a:off x="7331075" y="4167188"/>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44" name="Rectangle 36"/>
                <p:cNvSpPr/>
                <p:nvPr/>
              </p:nvSpPr>
              <p:spPr bwMode="auto">
                <a:xfrm>
                  <a:off x="7620000" y="5578475"/>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45" name="Rectangle 37"/>
                <p:cNvSpPr/>
                <p:nvPr/>
              </p:nvSpPr>
              <p:spPr bwMode="auto">
                <a:xfrm>
                  <a:off x="7620000" y="5297488"/>
                  <a:ext cx="231775" cy="230188"/>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46" name="Rectangle 38"/>
                <p:cNvSpPr/>
                <p:nvPr/>
              </p:nvSpPr>
              <p:spPr bwMode="auto">
                <a:xfrm>
                  <a:off x="7620000" y="5014913"/>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47" name="Rectangle 39"/>
                <p:cNvSpPr/>
                <p:nvPr/>
              </p:nvSpPr>
              <p:spPr bwMode="auto">
                <a:xfrm>
                  <a:off x="7620000" y="4732338"/>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48" name="Rectangle 40"/>
                <p:cNvSpPr/>
                <p:nvPr/>
              </p:nvSpPr>
              <p:spPr bwMode="auto">
                <a:xfrm>
                  <a:off x="7620000" y="4449763"/>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49" name="Rectangle 41"/>
                <p:cNvSpPr/>
                <p:nvPr/>
              </p:nvSpPr>
              <p:spPr bwMode="auto">
                <a:xfrm>
                  <a:off x="7620000" y="4167188"/>
                  <a:ext cx="231775" cy="231775"/>
                </a:xfrm>
                <a:prstGeom prst="rect">
                  <a:avLst/>
                </a:pr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nvGrpSpPr>
              <p:cNvPr id="213" name="Group 5"/>
              <p:cNvGrpSpPr/>
              <p:nvPr/>
            </p:nvGrpSpPr>
            <p:grpSpPr>
              <a:xfrm>
                <a:off x="7899400" y="4167188"/>
                <a:ext cx="454025" cy="1651000"/>
                <a:chOff x="7899400" y="4167188"/>
                <a:chExt cx="454025" cy="1651000"/>
              </a:xfrm>
            </p:grpSpPr>
            <p:sp>
              <p:nvSpPr>
                <p:cNvPr id="214" name="Freeform: Shape 6"/>
                <p:cNvSpPr/>
                <p:nvPr/>
              </p:nvSpPr>
              <p:spPr bwMode="auto">
                <a:xfrm>
                  <a:off x="7899400" y="4167188"/>
                  <a:ext cx="163513" cy="355600"/>
                </a:xfrm>
                <a:custGeom>
                  <a:avLst/>
                  <a:gdLst>
                    <a:gd name="T0" fmla="*/ 103 w 103"/>
                    <a:gd name="T1" fmla="*/ 91 h 224"/>
                    <a:gd name="T2" fmla="*/ 0 w 103"/>
                    <a:gd name="T3" fmla="*/ 0 h 224"/>
                    <a:gd name="T4" fmla="*/ 0 w 103"/>
                    <a:gd name="T5" fmla="*/ 146 h 224"/>
                    <a:gd name="T6" fmla="*/ 103 w 103"/>
                    <a:gd name="T7" fmla="*/ 224 h 224"/>
                    <a:gd name="T8" fmla="*/ 103 w 103"/>
                    <a:gd name="T9" fmla="*/ 91 h 224"/>
                  </a:gdLst>
                  <a:ahLst/>
                  <a:cxnLst>
                    <a:cxn ang="0">
                      <a:pos x="T0" y="T1"/>
                    </a:cxn>
                    <a:cxn ang="0">
                      <a:pos x="T2" y="T3"/>
                    </a:cxn>
                    <a:cxn ang="0">
                      <a:pos x="T4" y="T5"/>
                    </a:cxn>
                    <a:cxn ang="0">
                      <a:pos x="T6" y="T7"/>
                    </a:cxn>
                    <a:cxn ang="0">
                      <a:pos x="T8" y="T9"/>
                    </a:cxn>
                  </a:cxnLst>
                  <a:rect l="0" t="0" r="r" b="b"/>
                  <a:pathLst>
                    <a:path w="103" h="224">
                      <a:moveTo>
                        <a:pt x="103" y="91"/>
                      </a:moveTo>
                      <a:lnTo>
                        <a:pt x="0" y="0"/>
                      </a:lnTo>
                      <a:lnTo>
                        <a:pt x="0" y="146"/>
                      </a:lnTo>
                      <a:lnTo>
                        <a:pt x="103" y="224"/>
                      </a:lnTo>
                      <a:lnTo>
                        <a:pt x="103" y="91"/>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15" name="Freeform: Shape 7"/>
                <p:cNvSpPr/>
                <p:nvPr/>
              </p:nvSpPr>
              <p:spPr bwMode="auto">
                <a:xfrm>
                  <a:off x="7899400" y="4449763"/>
                  <a:ext cx="163513" cy="330200"/>
                </a:xfrm>
                <a:custGeom>
                  <a:avLst/>
                  <a:gdLst>
                    <a:gd name="T0" fmla="*/ 103 w 103"/>
                    <a:gd name="T1" fmla="*/ 75 h 208"/>
                    <a:gd name="T2" fmla="*/ 0 w 103"/>
                    <a:gd name="T3" fmla="*/ 0 h 208"/>
                    <a:gd name="T4" fmla="*/ 0 w 103"/>
                    <a:gd name="T5" fmla="*/ 146 h 208"/>
                    <a:gd name="T6" fmla="*/ 103 w 103"/>
                    <a:gd name="T7" fmla="*/ 208 h 208"/>
                    <a:gd name="T8" fmla="*/ 103 w 103"/>
                    <a:gd name="T9" fmla="*/ 75 h 208"/>
                  </a:gdLst>
                  <a:ahLst/>
                  <a:cxnLst>
                    <a:cxn ang="0">
                      <a:pos x="T0" y="T1"/>
                    </a:cxn>
                    <a:cxn ang="0">
                      <a:pos x="T2" y="T3"/>
                    </a:cxn>
                    <a:cxn ang="0">
                      <a:pos x="T4" y="T5"/>
                    </a:cxn>
                    <a:cxn ang="0">
                      <a:pos x="T6" y="T7"/>
                    </a:cxn>
                    <a:cxn ang="0">
                      <a:pos x="T8" y="T9"/>
                    </a:cxn>
                  </a:cxnLst>
                  <a:rect l="0" t="0" r="r" b="b"/>
                  <a:pathLst>
                    <a:path w="103" h="208">
                      <a:moveTo>
                        <a:pt x="103" y="75"/>
                      </a:moveTo>
                      <a:lnTo>
                        <a:pt x="0" y="0"/>
                      </a:lnTo>
                      <a:lnTo>
                        <a:pt x="0" y="146"/>
                      </a:lnTo>
                      <a:lnTo>
                        <a:pt x="103" y="208"/>
                      </a:lnTo>
                      <a:lnTo>
                        <a:pt x="103" y="75"/>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16" name="Freeform: Shape 8"/>
                <p:cNvSpPr/>
                <p:nvPr/>
              </p:nvSpPr>
              <p:spPr bwMode="auto">
                <a:xfrm>
                  <a:off x="7899400" y="4732338"/>
                  <a:ext cx="163513" cy="306388"/>
                </a:xfrm>
                <a:custGeom>
                  <a:avLst/>
                  <a:gdLst>
                    <a:gd name="T0" fmla="*/ 103 w 103"/>
                    <a:gd name="T1" fmla="*/ 59 h 193"/>
                    <a:gd name="T2" fmla="*/ 0 w 103"/>
                    <a:gd name="T3" fmla="*/ 0 h 193"/>
                    <a:gd name="T4" fmla="*/ 0 w 103"/>
                    <a:gd name="T5" fmla="*/ 146 h 193"/>
                    <a:gd name="T6" fmla="*/ 103 w 103"/>
                    <a:gd name="T7" fmla="*/ 193 h 193"/>
                    <a:gd name="T8" fmla="*/ 103 w 103"/>
                    <a:gd name="T9" fmla="*/ 59 h 193"/>
                  </a:gdLst>
                  <a:ahLst/>
                  <a:cxnLst>
                    <a:cxn ang="0">
                      <a:pos x="T0" y="T1"/>
                    </a:cxn>
                    <a:cxn ang="0">
                      <a:pos x="T2" y="T3"/>
                    </a:cxn>
                    <a:cxn ang="0">
                      <a:pos x="T4" y="T5"/>
                    </a:cxn>
                    <a:cxn ang="0">
                      <a:pos x="T6" y="T7"/>
                    </a:cxn>
                    <a:cxn ang="0">
                      <a:pos x="T8" y="T9"/>
                    </a:cxn>
                  </a:cxnLst>
                  <a:rect l="0" t="0" r="r" b="b"/>
                  <a:pathLst>
                    <a:path w="103" h="193">
                      <a:moveTo>
                        <a:pt x="103" y="59"/>
                      </a:moveTo>
                      <a:lnTo>
                        <a:pt x="0" y="0"/>
                      </a:lnTo>
                      <a:lnTo>
                        <a:pt x="0" y="146"/>
                      </a:lnTo>
                      <a:lnTo>
                        <a:pt x="103" y="193"/>
                      </a:lnTo>
                      <a:lnTo>
                        <a:pt x="103" y="59"/>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17" name="Freeform: Shape 9"/>
                <p:cNvSpPr/>
                <p:nvPr/>
              </p:nvSpPr>
              <p:spPr bwMode="auto">
                <a:xfrm>
                  <a:off x="7899400" y="5014913"/>
                  <a:ext cx="163513" cy="282575"/>
                </a:xfrm>
                <a:custGeom>
                  <a:avLst/>
                  <a:gdLst>
                    <a:gd name="T0" fmla="*/ 103 w 103"/>
                    <a:gd name="T1" fmla="*/ 44 h 178"/>
                    <a:gd name="T2" fmla="*/ 0 w 103"/>
                    <a:gd name="T3" fmla="*/ 0 h 178"/>
                    <a:gd name="T4" fmla="*/ 0 w 103"/>
                    <a:gd name="T5" fmla="*/ 146 h 178"/>
                    <a:gd name="T6" fmla="*/ 103 w 103"/>
                    <a:gd name="T7" fmla="*/ 178 h 178"/>
                    <a:gd name="T8" fmla="*/ 103 w 103"/>
                    <a:gd name="T9" fmla="*/ 44 h 178"/>
                  </a:gdLst>
                  <a:ahLst/>
                  <a:cxnLst>
                    <a:cxn ang="0">
                      <a:pos x="T0" y="T1"/>
                    </a:cxn>
                    <a:cxn ang="0">
                      <a:pos x="T2" y="T3"/>
                    </a:cxn>
                    <a:cxn ang="0">
                      <a:pos x="T4" y="T5"/>
                    </a:cxn>
                    <a:cxn ang="0">
                      <a:pos x="T6" y="T7"/>
                    </a:cxn>
                    <a:cxn ang="0">
                      <a:pos x="T8" y="T9"/>
                    </a:cxn>
                  </a:cxnLst>
                  <a:rect l="0" t="0" r="r" b="b"/>
                  <a:pathLst>
                    <a:path w="103" h="178">
                      <a:moveTo>
                        <a:pt x="103" y="44"/>
                      </a:moveTo>
                      <a:lnTo>
                        <a:pt x="0" y="0"/>
                      </a:lnTo>
                      <a:lnTo>
                        <a:pt x="0" y="146"/>
                      </a:lnTo>
                      <a:lnTo>
                        <a:pt x="103" y="178"/>
                      </a:lnTo>
                      <a:lnTo>
                        <a:pt x="103" y="44"/>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18" name="Freeform: Shape 10"/>
                <p:cNvSpPr/>
                <p:nvPr/>
              </p:nvSpPr>
              <p:spPr bwMode="auto">
                <a:xfrm>
                  <a:off x="7899400" y="5297488"/>
                  <a:ext cx="163513" cy="257175"/>
                </a:xfrm>
                <a:custGeom>
                  <a:avLst/>
                  <a:gdLst>
                    <a:gd name="T0" fmla="*/ 103 w 103"/>
                    <a:gd name="T1" fmla="*/ 29 h 162"/>
                    <a:gd name="T2" fmla="*/ 0 w 103"/>
                    <a:gd name="T3" fmla="*/ 0 h 162"/>
                    <a:gd name="T4" fmla="*/ 0 w 103"/>
                    <a:gd name="T5" fmla="*/ 145 h 162"/>
                    <a:gd name="T6" fmla="*/ 103 w 103"/>
                    <a:gd name="T7" fmla="*/ 162 h 162"/>
                    <a:gd name="T8" fmla="*/ 103 w 103"/>
                    <a:gd name="T9" fmla="*/ 29 h 162"/>
                  </a:gdLst>
                  <a:ahLst/>
                  <a:cxnLst>
                    <a:cxn ang="0">
                      <a:pos x="T0" y="T1"/>
                    </a:cxn>
                    <a:cxn ang="0">
                      <a:pos x="T2" y="T3"/>
                    </a:cxn>
                    <a:cxn ang="0">
                      <a:pos x="T4" y="T5"/>
                    </a:cxn>
                    <a:cxn ang="0">
                      <a:pos x="T6" y="T7"/>
                    </a:cxn>
                    <a:cxn ang="0">
                      <a:pos x="T8" y="T9"/>
                    </a:cxn>
                  </a:cxnLst>
                  <a:rect l="0" t="0" r="r" b="b"/>
                  <a:pathLst>
                    <a:path w="103" h="162">
                      <a:moveTo>
                        <a:pt x="103" y="29"/>
                      </a:moveTo>
                      <a:lnTo>
                        <a:pt x="0" y="0"/>
                      </a:lnTo>
                      <a:lnTo>
                        <a:pt x="0" y="145"/>
                      </a:lnTo>
                      <a:lnTo>
                        <a:pt x="103" y="162"/>
                      </a:lnTo>
                      <a:lnTo>
                        <a:pt x="103" y="29"/>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19" name="Freeform: Shape 11"/>
                <p:cNvSpPr/>
                <p:nvPr/>
              </p:nvSpPr>
              <p:spPr bwMode="auto">
                <a:xfrm>
                  <a:off x="7899400" y="5578475"/>
                  <a:ext cx="163513" cy="233363"/>
                </a:xfrm>
                <a:custGeom>
                  <a:avLst/>
                  <a:gdLst>
                    <a:gd name="T0" fmla="*/ 103 w 103"/>
                    <a:gd name="T1" fmla="*/ 14 h 147"/>
                    <a:gd name="T2" fmla="*/ 0 w 103"/>
                    <a:gd name="T3" fmla="*/ 0 h 147"/>
                    <a:gd name="T4" fmla="*/ 0 w 103"/>
                    <a:gd name="T5" fmla="*/ 146 h 147"/>
                    <a:gd name="T6" fmla="*/ 103 w 103"/>
                    <a:gd name="T7" fmla="*/ 147 h 147"/>
                    <a:gd name="T8" fmla="*/ 103 w 103"/>
                    <a:gd name="T9" fmla="*/ 14 h 147"/>
                  </a:gdLst>
                  <a:ahLst/>
                  <a:cxnLst>
                    <a:cxn ang="0">
                      <a:pos x="T0" y="T1"/>
                    </a:cxn>
                    <a:cxn ang="0">
                      <a:pos x="T2" y="T3"/>
                    </a:cxn>
                    <a:cxn ang="0">
                      <a:pos x="T4" y="T5"/>
                    </a:cxn>
                    <a:cxn ang="0">
                      <a:pos x="T6" y="T7"/>
                    </a:cxn>
                    <a:cxn ang="0">
                      <a:pos x="T8" y="T9"/>
                    </a:cxn>
                  </a:cxnLst>
                  <a:rect l="0" t="0" r="r" b="b"/>
                  <a:pathLst>
                    <a:path w="103" h="147">
                      <a:moveTo>
                        <a:pt x="103" y="14"/>
                      </a:moveTo>
                      <a:lnTo>
                        <a:pt x="0" y="0"/>
                      </a:lnTo>
                      <a:lnTo>
                        <a:pt x="0" y="146"/>
                      </a:lnTo>
                      <a:lnTo>
                        <a:pt x="103" y="147"/>
                      </a:lnTo>
                      <a:lnTo>
                        <a:pt x="103" y="14"/>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20" name="Freeform: Shape 12"/>
                <p:cNvSpPr/>
                <p:nvPr/>
              </p:nvSpPr>
              <p:spPr bwMode="auto">
                <a:xfrm>
                  <a:off x="8102600" y="4346575"/>
                  <a:ext cx="127000" cy="330200"/>
                </a:xfrm>
                <a:custGeom>
                  <a:avLst/>
                  <a:gdLst>
                    <a:gd name="T0" fmla="*/ 80 w 80"/>
                    <a:gd name="T1" fmla="*/ 90 h 208"/>
                    <a:gd name="T2" fmla="*/ 0 w 80"/>
                    <a:gd name="T3" fmla="*/ 0 h 208"/>
                    <a:gd name="T4" fmla="*/ 0 w 80"/>
                    <a:gd name="T5" fmla="*/ 130 h 208"/>
                    <a:gd name="T6" fmla="*/ 80 w 80"/>
                    <a:gd name="T7" fmla="*/ 208 h 208"/>
                    <a:gd name="T8" fmla="*/ 80 w 80"/>
                    <a:gd name="T9" fmla="*/ 90 h 208"/>
                  </a:gdLst>
                  <a:ahLst/>
                  <a:cxnLst>
                    <a:cxn ang="0">
                      <a:pos x="T0" y="T1"/>
                    </a:cxn>
                    <a:cxn ang="0">
                      <a:pos x="T2" y="T3"/>
                    </a:cxn>
                    <a:cxn ang="0">
                      <a:pos x="T4" y="T5"/>
                    </a:cxn>
                    <a:cxn ang="0">
                      <a:pos x="T6" y="T7"/>
                    </a:cxn>
                    <a:cxn ang="0">
                      <a:pos x="T8" y="T9"/>
                    </a:cxn>
                  </a:cxnLst>
                  <a:rect l="0" t="0" r="r" b="b"/>
                  <a:pathLst>
                    <a:path w="80" h="208">
                      <a:moveTo>
                        <a:pt x="80" y="90"/>
                      </a:moveTo>
                      <a:lnTo>
                        <a:pt x="0" y="0"/>
                      </a:lnTo>
                      <a:lnTo>
                        <a:pt x="0" y="130"/>
                      </a:lnTo>
                      <a:lnTo>
                        <a:pt x="80" y="208"/>
                      </a:lnTo>
                      <a:lnTo>
                        <a:pt x="80" y="90"/>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21" name="Freeform: Shape 13"/>
                <p:cNvSpPr/>
                <p:nvPr/>
              </p:nvSpPr>
              <p:spPr bwMode="auto">
                <a:xfrm>
                  <a:off x="8102600" y="4597400"/>
                  <a:ext cx="127000" cy="306388"/>
                </a:xfrm>
                <a:custGeom>
                  <a:avLst/>
                  <a:gdLst>
                    <a:gd name="T0" fmla="*/ 80 w 80"/>
                    <a:gd name="T1" fmla="*/ 75 h 193"/>
                    <a:gd name="T2" fmla="*/ 0 w 80"/>
                    <a:gd name="T3" fmla="*/ 0 h 193"/>
                    <a:gd name="T4" fmla="*/ 0 w 80"/>
                    <a:gd name="T5" fmla="*/ 131 h 193"/>
                    <a:gd name="T6" fmla="*/ 80 w 80"/>
                    <a:gd name="T7" fmla="*/ 193 h 193"/>
                    <a:gd name="T8" fmla="*/ 80 w 80"/>
                    <a:gd name="T9" fmla="*/ 75 h 193"/>
                  </a:gdLst>
                  <a:ahLst/>
                  <a:cxnLst>
                    <a:cxn ang="0">
                      <a:pos x="T0" y="T1"/>
                    </a:cxn>
                    <a:cxn ang="0">
                      <a:pos x="T2" y="T3"/>
                    </a:cxn>
                    <a:cxn ang="0">
                      <a:pos x="T4" y="T5"/>
                    </a:cxn>
                    <a:cxn ang="0">
                      <a:pos x="T6" y="T7"/>
                    </a:cxn>
                    <a:cxn ang="0">
                      <a:pos x="T8" y="T9"/>
                    </a:cxn>
                  </a:cxnLst>
                  <a:rect l="0" t="0" r="r" b="b"/>
                  <a:pathLst>
                    <a:path w="80" h="193">
                      <a:moveTo>
                        <a:pt x="80" y="75"/>
                      </a:moveTo>
                      <a:lnTo>
                        <a:pt x="0" y="0"/>
                      </a:lnTo>
                      <a:lnTo>
                        <a:pt x="0" y="131"/>
                      </a:lnTo>
                      <a:lnTo>
                        <a:pt x="80" y="193"/>
                      </a:lnTo>
                      <a:lnTo>
                        <a:pt x="80" y="75"/>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22" name="Freeform: Shape 14"/>
                <p:cNvSpPr/>
                <p:nvPr/>
              </p:nvSpPr>
              <p:spPr bwMode="auto">
                <a:xfrm>
                  <a:off x="8102600" y="4849813"/>
                  <a:ext cx="127000" cy="282575"/>
                </a:xfrm>
                <a:custGeom>
                  <a:avLst/>
                  <a:gdLst>
                    <a:gd name="T0" fmla="*/ 80 w 80"/>
                    <a:gd name="T1" fmla="*/ 60 h 178"/>
                    <a:gd name="T2" fmla="*/ 0 w 80"/>
                    <a:gd name="T3" fmla="*/ 0 h 178"/>
                    <a:gd name="T4" fmla="*/ 0 w 80"/>
                    <a:gd name="T5" fmla="*/ 130 h 178"/>
                    <a:gd name="T6" fmla="*/ 80 w 80"/>
                    <a:gd name="T7" fmla="*/ 178 h 178"/>
                    <a:gd name="T8" fmla="*/ 80 w 80"/>
                    <a:gd name="T9" fmla="*/ 60 h 178"/>
                  </a:gdLst>
                  <a:ahLst/>
                  <a:cxnLst>
                    <a:cxn ang="0">
                      <a:pos x="T0" y="T1"/>
                    </a:cxn>
                    <a:cxn ang="0">
                      <a:pos x="T2" y="T3"/>
                    </a:cxn>
                    <a:cxn ang="0">
                      <a:pos x="T4" y="T5"/>
                    </a:cxn>
                    <a:cxn ang="0">
                      <a:pos x="T6" y="T7"/>
                    </a:cxn>
                    <a:cxn ang="0">
                      <a:pos x="T8" y="T9"/>
                    </a:cxn>
                  </a:cxnLst>
                  <a:rect l="0" t="0" r="r" b="b"/>
                  <a:pathLst>
                    <a:path w="80" h="178">
                      <a:moveTo>
                        <a:pt x="80" y="60"/>
                      </a:moveTo>
                      <a:lnTo>
                        <a:pt x="0" y="0"/>
                      </a:lnTo>
                      <a:lnTo>
                        <a:pt x="0" y="130"/>
                      </a:lnTo>
                      <a:lnTo>
                        <a:pt x="80" y="178"/>
                      </a:lnTo>
                      <a:lnTo>
                        <a:pt x="80" y="60"/>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23" name="Freeform: Shape 15"/>
                <p:cNvSpPr/>
                <p:nvPr/>
              </p:nvSpPr>
              <p:spPr bwMode="auto">
                <a:xfrm>
                  <a:off x="8102600" y="5102225"/>
                  <a:ext cx="127000" cy="257175"/>
                </a:xfrm>
                <a:custGeom>
                  <a:avLst/>
                  <a:gdLst>
                    <a:gd name="T0" fmla="*/ 80 w 80"/>
                    <a:gd name="T1" fmla="*/ 44 h 162"/>
                    <a:gd name="T2" fmla="*/ 0 w 80"/>
                    <a:gd name="T3" fmla="*/ 0 h 162"/>
                    <a:gd name="T4" fmla="*/ 0 w 80"/>
                    <a:gd name="T5" fmla="*/ 130 h 162"/>
                    <a:gd name="T6" fmla="*/ 80 w 80"/>
                    <a:gd name="T7" fmla="*/ 162 h 162"/>
                    <a:gd name="T8" fmla="*/ 80 w 80"/>
                    <a:gd name="T9" fmla="*/ 44 h 162"/>
                  </a:gdLst>
                  <a:ahLst/>
                  <a:cxnLst>
                    <a:cxn ang="0">
                      <a:pos x="T0" y="T1"/>
                    </a:cxn>
                    <a:cxn ang="0">
                      <a:pos x="T2" y="T3"/>
                    </a:cxn>
                    <a:cxn ang="0">
                      <a:pos x="T4" y="T5"/>
                    </a:cxn>
                    <a:cxn ang="0">
                      <a:pos x="T6" y="T7"/>
                    </a:cxn>
                    <a:cxn ang="0">
                      <a:pos x="T8" y="T9"/>
                    </a:cxn>
                  </a:cxnLst>
                  <a:rect l="0" t="0" r="r" b="b"/>
                  <a:pathLst>
                    <a:path w="80" h="162">
                      <a:moveTo>
                        <a:pt x="80" y="44"/>
                      </a:moveTo>
                      <a:lnTo>
                        <a:pt x="0" y="0"/>
                      </a:lnTo>
                      <a:lnTo>
                        <a:pt x="0" y="130"/>
                      </a:lnTo>
                      <a:lnTo>
                        <a:pt x="80" y="162"/>
                      </a:lnTo>
                      <a:lnTo>
                        <a:pt x="80" y="44"/>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24" name="Freeform: Shape 16"/>
                <p:cNvSpPr/>
                <p:nvPr/>
              </p:nvSpPr>
              <p:spPr bwMode="auto">
                <a:xfrm>
                  <a:off x="8102600" y="5353050"/>
                  <a:ext cx="127000" cy="234950"/>
                </a:xfrm>
                <a:custGeom>
                  <a:avLst/>
                  <a:gdLst>
                    <a:gd name="T0" fmla="*/ 80 w 80"/>
                    <a:gd name="T1" fmla="*/ 30 h 148"/>
                    <a:gd name="T2" fmla="*/ 0 w 80"/>
                    <a:gd name="T3" fmla="*/ 0 h 148"/>
                    <a:gd name="T4" fmla="*/ 0 w 80"/>
                    <a:gd name="T5" fmla="*/ 131 h 148"/>
                    <a:gd name="T6" fmla="*/ 80 w 80"/>
                    <a:gd name="T7" fmla="*/ 148 h 148"/>
                    <a:gd name="T8" fmla="*/ 80 w 80"/>
                    <a:gd name="T9" fmla="*/ 30 h 148"/>
                  </a:gdLst>
                  <a:ahLst/>
                  <a:cxnLst>
                    <a:cxn ang="0">
                      <a:pos x="T0" y="T1"/>
                    </a:cxn>
                    <a:cxn ang="0">
                      <a:pos x="T2" y="T3"/>
                    </a:cxn>
                    <a:cxn ang="0">
                      <a:pos x="T4" y="T5"/>
                    </a:cxn>
                    <a:cxn ang="0">
                      <a:pos x="T6" y="T7"/>
                    </a:cxn>
                    <a:cxn ang="0">
                      <a:pos x="T8" y="T9"/>
                    </a:cxn>
                  </a:cxnLst>
                  <a:rect l="0" t="0" r="r" b="b"/>
                  <a:pathLst>
                    <a:path w="80" h="148">
                      <a:moveTo>
                        <a:pt x="80" y="30"/>
                      </a:moveTo>
                      <a:lnTo>
                        <a:pt x="0" y="0"/>
                      </a:lnTo>
                      <a:lnTo>
                        <a:pt x="0" y="131"/>
                      </a:lnTo>
                      <a:lnTo>
                        <a:pt x="80" y="148"/>
                      </a:lnTo>
                      <a:lnTo>
                        <a:pt x="80" y="30"/>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25" name="Freeform: Shape 17"/>
                <p:cNvSpPr/>
                <p:nvPr/>
              </p:nvSpPr>
              <p:spPr bwMode="auto">
                <a:xfrm>
                  <a:off x="8102600" y="5605463"/>
                  <a:ext cx="127000" cy="209550"/>
                </a:xfrm>
                <a:custGeom>
                  <a:avLst/>
                  <a:gdLst>
                    <a:gd name="T0" fmla="*/ 80 w 80"/>
                    <a:gd name="T1" fmla="*/ 14 h 132"/>
                    <a:gd name="T2" fmla="*/ 0 w 80"/>
                    <a:gd name="T3" fmla="*/ 0 h 132"/>
                    <a:gd name="T4" fmla="*/ 0 w 80"/>
                    <a:gd name="T5" fmla="*/ 131 h 132"/>
                    <a:gd name="T6" fmla="*/ 80 w 80"/>
                    <a:gd name="T7" fmla="*/ 132 h 132"/>
                    <a:gd name="T8" fmla="*/ 80 w 80"/>
                    <a:gd name="T9" fmla="*/ 14 h 132"/>
                  </a:gdLst>
                  <a:ahLst/>
                  <a:cxnLst>
                    <a:cxn ang="0">
                      <a:pos x="T0" y="T1"/>
                    </a:cxn>
                    <a:cxn ang="0">
                      <a:pos x="T2" y="T3"/>
                    </a:cxn>
                    <a:cxn ang="0">
                      <a:pos x="T4" y="T5"/>
                    </a:cxn>
                    <a:cxn ang="0">
                      <a:pos x="T6" y="T7"/>
                    </a:cxn>
                    <a:cxn ang="0">
                      <a:pos x="T8" y="T9"/>
                    </a:cxn>
                  </a:cxnLst>
                  <a:rect l="0" t="0" r="r" b="b"/>
                  <a:pathLst>
                    <a:path w="80" h="132">
                      <a:moveTo>
                        <a:pt x="80" y="14"/>
                      </a:moveTo>
                      <a:lnTo>
                        <a:pt x="0" y="0"/>
                      </a:lnTo>
                      <a:lnTo>
                        <a:pt x="0" y="131"/>
                      </a:lnTo>
                      <a:lnTo>
                        <a:pt x="80" y="132"/>
                      </a:lnTo>
                      <a:lnTo>
                        <a:pt x="80" y="14"/>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26" name="Freeform: Shape 18"/>
                <p:cNvSpPr/>
                <p:nvPr/>
              </p:nvSpPr>
              <p:spPr bwMode="auto">
                <a:xfrm>
                  <a:off x="8261350" y="4524375"/>
                  <a:ext cx="92075" cy="306388"/>
                </a:xfrm>
                <a:custGeom>
                  <a:avLst/>
                  <a:gdLst>
                    <a:gd name="T0" fmla="*/ 58 w 58"/>
                    <a:gd name="T1" fmla="*/ 90 h 193"/>
                    <a:gd name="T2" fmla="*/ 0 w 58"/>
                    <a:gd name="T3" fmla="*/ 0 h 193"/>
                    <a:gd name="T4" fmla="*/ 0 w 58"/>
                    <a:gd name="T5" fmla="*/ 115 h 193"/>
                    <a:gd name="T6" fmla="*/ 58 w 58"/>
                    <a:gd name="T7" fmla="*/ 193 h 193"/>
                    <a:gd name="T8" fmla="*/ 58 w 58"/>
                    <a:gd name="T9" fmla="*/ 90 h 193"/>
                  </a:gdLst>
                  <a:ahLst/>
                  <a:cxnLst>
                    <a:cxn ang="0">
                      <a:pos x="T0" y="T1"/>
                    </a:cxn>
                    <a:cxn ang="0">
                      <a:pos x="T2" y="T3"/>
                    </a:cxn>
                    <a:cxn ang="0">
                      <a:pos x="T4" y="T5"/>
                    </a:cxn>
                    <a:cxn ang="0">
                      <a:pos x="T6" y="T7"/>
                    </a:cxn>
                    <a:cxn ang="0">
                      <a:pos x="T8" y="T9"/>
                    </a:cxn>
                  </a:cxnLst>
                  <a:rect l="0" t="0" r="r" b="b"/>
                  <a:pathLst>
                    <a:path w="58" h="193">
                      <a:moveTo>
                        <a:pt x="58" y="90"/>
                      </a:moveTo>
                      <a:lnTo>
                        <a:pt x="0" y="0"/>
                      </a:lnTo>
                      <a:lnTo>
                        <a:pt x="0" y="115"/>
                      </a:lnTo>
                      <a:lnTo>
                        <a:pt x="58" y="193"/>
                      </a:lnTo>
                      <a:lnTo>
                        <a:pt x="58" y="90"/>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27" name="Freeform: Shape 19"/>
                <p:cNvSpPr/>
                <p:nvPr/>
              </p:nvSpPr>
              <p:spPr bwMode="auto">
                <a:xfrm>
                  <a:off x="8261350" y="4746625"/>
                  <a:ext cx="92075" cy="280988"/>
                </a:xfrm>
                <a:custGeom>
                  <a:avLst/>
                  <a:gdLst>
                    <a:gd name="T0" fmla="*/ 58 w 58"/>
                    <a:gd name="T1" fmla="*/ 75 h 177"/>
                    <a:gd name="T2" fmla="*/ 0 w 58"/>
                    <a:gd name="T3" fmla="*/ 0 h 177"/>
                    <a:gd name="T4" fmla="*/ 0 w 58"/>
                    <a:gd name="T5" fmla="*/ 115 h 177"/>
                    <a:gd name="T6" fmla="*/ 58 w 58"/>
                    <a:gd name="T7" fmla="*/ 177 h 177"/>
                    <a:gd name="T8" fmla="*/ 58 w 58"/>
                    <a:gd name="T9" fmla="*/ 75 h 177"/>
                  </a:gdLst>
                  <a:ahLst/>
                  <a:cxnLst>
                    <a:cxn ang="0">
                      <a:pos x="T0" y="T1"/>
                    </a:cxn>
                    <a:cxn ang="0">
                      <a:pos x="T2" y="T3"/>
                    </a:cxn>
                    <a:cxn ang="0">
                      <a:pos x="T4" y="T5"/>
                    </a:cxn>
                    <a:cxn ang="0">
                      <a:pos x="T6" y="T7"/>
                    </a:cxn>
                    <a:cxn ang="0">
                      <a:pos x="T8" y="T9"/>
                    </a:cxn>
                  </a:cxnLst>
                  <a:rect l="0" t="0" r="r" b="b"/>
                  <a:pathLst>
                    <a:path w="58" h="177">
                      <a:moveTo>
                        <a:pt x="58" y="75"/>
                      </a:moveTo>
                      <a:lnTo>
                        <a:pt x="0" y="0"/>
                      </a:lnTo>
                      <a:lnTo>
                        <a:pt x="0" y="115"/>
                      </a:lnTo>
                      <a:lnTo>
                        <a:pt x="58" y="177"/>
                      </a:lnTo>
                      <a:lnTo>
                        <a:pt x="58" y="75"/>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28" name="Freeform: Shape 20"/>
                <p:cNvSpPr/>
                <p:nvPr/>
              </p:nvSpPr>
              <p:spPr bwMode="auto">
                <a:xfrm>
                  <a:off x="8261350" y="4968875"/>
                  <a:ext cx="92075" cy="257175"/>
                </a:xfrm>
                <a:custGeom>
                  <a:avLst/>
                  <a:gdLst>
                    <a:gd name="T0" fmla="*/ 58 w 58"/>
                    <a:gd name="T1" fmla="*/ 59 h 162"/>
                    <a:gd name="T2" fmla="*/ 0 w 58"/>
                    <a:gd name="T3" fmla="*/ 0 h 162"/>
                    <a:gd name="T4" fmla="*/ 0 w 58"/>
                    <a:gd name="T5" fmla="*/ 114 h 162"/>
                    <a:gd name="T6" fmla="*/ 58 w 58"/>
                    <a:gd name="T7" fmla="*/ 162 h 162"/>
                    <a:gd name="T8" fmla="*/ 58 w 58"/>
                    <a:gd name="T9" fmla="*/ 59 h 162"/>
                  </a:gdLst>
                  <a:ahLst/>
                  <a:cxnLst>
                    <a:cxn ang="0">
                      <a:pos x="T0" y="T1"/>
                    </a:cxn>
                    <a:cxn ang="0">
                      <a:pos x="T2" y="T3"/>
                    </a:cxn>
                    <a:cxn ang="0">
                      <a:pos x="T4" y="T5"/>
                    </a:cxn>
                    <a:cxn ang="0">
                      <a:pos x="T6" y="T7"/>
                    </a:cxn>
                    <a:cxn ang="0">
                      <a:pos x="T8" y="T9"/>
                    </a:cxn>
                  </a:cxnLst>
                  <a:rect l="0" t="0" r="r" b="b"/>
                  <a:pathLst>
                    <a:path w="58" h="162">
                      <a:moveTo>
                        <a:pt x="58" y="59"/>
                      </a:moveTo>
                      <a:lnTo>
                        <a:pt x="0" y="0"/>
                      </a:lnTo>
                      <a:lnTo>
                        <a:pt x="0" y="114"/>
                      </a:lnTo>
                      <a:lnTo>
                        <a:pt x="58" y="162"/>
                      </a:lnTo>
                      <a:lnTo>
                        <a:pt x="58" y="59"/>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29" name="Freeform: Shape 21"/>
                <p:cNvSpPr/>
                <p:nvPr/>
              </p:nvSpPr>
              <p:spPr bwMode="auto">
                <a:xfrm>
                  <a:off x="8261350" y="5189538"/>
                  <a:ext cx="92075" cy="233363"/>
                </a:xfrm>
                <a:custGeom>
                  <a:avLst/>
                  <a:gdLst>
                    <a:gd name="T0" fmla="*/ 58 w 58"/>
                    <a:gd name="T1" fmla="*/ 45 h 147"/>
                    <a:gd name="T2" fmla="*/ 0 w 58"/>
                    <a:gd name="T3" fmla="*/ 0 h 147"/>
                    <a:gd name="T4" fmla="*/ 0 w 58"/>
                    <a:gd name="T5" fmla="*/ 115 h 147"/>
                    <a:gd name="T6" fmla="*/ 58 w 58"/>
                    <a:gd name="T7" fmla="*/ 147 h 147"/>
                    <a:gd name="T8" fmla="*/ 58 w 58"/>
                    <a:gd name="T9" fmla="*/ 45 h 147"/>
                  </a:gdLst>
                  <a:ahLst/>
                  <a:cxnLst>
                    <a:cxn ang="0">
                      <a:pos x="T0" y="T1"/>
                    </a:cxn>
                    <a:cxn ang="0">
                      <a:pos x="T2" y="T3"/>
                    </a:cxn>
                    <a:cxn ang="0">
                      <a:pos x="T4" y="T5"/>
                    </a:cxn>
                    <a:cxn ang="0">
                      <a:pos x="T6" y="T7"/>
                    </a:cxn>
                    <a:cxn ang="0">
                      <a:pos x="T8" y="T9"/>
                    </a:cxn>
                  </a:cxnLst>
                  <a:rect l="0" t="0" r="r" b="b"/>
                  <a:pathLst>
                    <a:path w="58" h="147">
                      <a:moveTo>
                        <a:pt x="58" y="45"/>
                      </a:moveTo>
                      <a:lnTo>
                        <a:pt x="0" y="0"/>
                      </a:lnTo>
                      <a:lnTo>
                        <a:pt x="0" y="115"/>
                      </a:lnTo>
                      <a:lnTo>
                        <a:pt x="58" y="147"/>
                      </a:lnTo>
                      <a:lnTo>
                        <a:pt x="58" y="45"/>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30" name="Freeform: Shape 22"/>
                <p:cNvSpPr/>
                <p:nvPr/>
              </p:nvSpPr>
              <p:spPr bwMode="auto">
                <a:xfrm>
                  <a:off x="8261350" y="5411788"/>
                  <a:ext cx="92075" cy="207963"/>
                </a:xfrm>
                <a:custGeom>
                  <a:avLst/>
                  <a:gdLst>
                    <a:gd name="T0" fmla="*/ 58 w 58"/>
                    <a:gd name="T1" fmla="*/ 29 h 131"/>
                    <a:gd name="T2" fmla="*/ 0 w 58"/>
                    <a:gd name="T3" fmla="*/ 0 h 131"/>
                    <a:gd name="T4" fmla="*/ 0 w 58"/>
                    <a:gd name="T5" fmla="*/ 115 h 131"/>
                    <a:gd name="T6" fmla="*/ 58 w 58"/>
                    <a:gd name="T7" fmla="*/ 131 h 131"/>
                    <a:gd name="T8" fmla="*/ 58 w 58"/>
                    <a:gd name="T9" fmla="*/ 29 h 131"/>
                  </a:gdLst>
                  <a:ahLst/>
                  <a:cxnLst>
                    <a:cxn ang="0">
                      <a:pos x="T0" y="T1"/>
                    </a:cxn>
                    <a:cxn ang="0">
                      <a:pos x="T2" y="T3"/>
                    </a:cxn>
                    <a:cxn ang="0">
                      <a:pos x="T4" y="T5"/>
                    </a:cxn>
                    <a:cxn ang="0">
                      <a:pos x="T6" y="T7"/>
                    </a:cxn>
                    <a:cxn ang="0">
                      <a:pos x="T8" y="T9"/>
                    </a:cxn>
                  </a:cxnLst>
                  <a:rect l="0" t="0" r="r" b="b"/>
                  <a:pathLst>
                    <a:path w="58" h="131">
                      <a:moveTo>
                        <a:pt x="58" y="29"/>
                      </a:moveTo>
                      <a:lnTo>
                        <a:pt x="0" y="0"/>
                      </a:lnTo>
                      <a:lnTo>
                        <a:pt x="0" y="115"/>
                      </a:lnTo>
                      <a:lnTo>
                        <a:pt x="58" y="131"/>
                      </a:lnTo>
                      <a:lnTo>
                        <a:pt x="58" y="29"/>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31" name="Freeform: Shape 23"/>
                <p:cNvSpPr/>
                <p:nvPr/>
              </p:nvSpPr>
              <p:spPr bwMode="auto">
                <a:xfrm>
                  <a:off x="8261350" y="5634038"/>
                  <a:ext cx="92075" cy="184150"/>
                </a:xfrm>
                <a:custGeom>
                  <a:avLst/>
                  <a:gdLst>
                    <a:gd name="T0" fmla="*/ 58 w 58"/>
                    <a:gd name="T1" fmla="*/ 13 h 116"/>
                    <a:gd name="T2" fmla="*/ 0 w 58"/>
                    <a:gd name="T3" fmla="*/ 0 h 116"/>
                    <a:gd name="T4" fmla="*/ 0 w 58"/>
                    <a:gd name="T5" fmla="*/ 114 h 116"/>
                    <a:gd name="T6" fmla="*/ 58 w 58"/>
                    <a:gd name="T7" fmla="*/ 116 h 116"/>
                    <a:gd name="T8" fmla="*/ 58 w 58"/>
                    <a:gd name="T9" fmla="*/ 13 h 116"/>
                  </a:gdLst>
                  <a:ahLst/>
                  <a:cxnLst>
                    <a:cxn ang="0">
                      <a:pos x="T0" y="T1"/>
                    </a:cxn>
                    <a:cxn ang="0">
                      <a:pos x="T2" y="T3"/>
                    </a:cxn>
                    <a:cxn ang="0">
                      <a:pos x="T4" y="T5"/>
                    </a:cxn>
                    <a:cxn ang="0">
                      <a:pos x="T6" y="T7"/>
                    </a:cxn>
                    <a:cxn ang="0">
                      <a:pos x="T8" y="T9"/>
                    </a:cxn>
                  </a:cxnLst>
                  <a:rect l="0" t="0" r="r" b="b"/>
                  <a:pathLst>
                    <a:path w="58" h="116">
                      <a:moveTo>
                        <a:pt x="58" y="13"/>
                      </a:moveTo>
                      <a:lnTo>
                        <a:pt x="0" y="0"/>
                      </a:lnTo>
                      <a:lnTo>
                        <a:pt x="0" y="114"/>
                      </a:lnTo>
                      <a:lnTo>
                        <a:pt x="58" y="116"/>
                      </a:lnTo>
                      <a:lnTo>
                        <a:pt x="58" y="13"/>
                      </a:lnTo>
                      <a:close/>
                    </a:path>
                  </a:pathLst>
                </a:custGeom>
                <a:solidFill>
                  <a:schemeClr val="accent4">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grpSp>
          <p:nvGrpSpPr>
            <p:cNvPr id="36" name="Group 42"/>
            <p:cNvGrpSpPr/>
            <p:nvPr/>
          </p:nvGrpSpPr>
          <p:grpSpPr>
            <a:xfrm>
              <a:off x="8781256" y="5017040"/>
              <a:ext cx="922338" cy="1158876"/>
              <a:chOff x="8386763" y="4664075"/>
              <a:chExt cx="922338" cy="1158876"/>
            </a:xfrm>
          </p:grpSpPr>
          <p:grpSp>
            <p:nvGrpSpPr>
              <p:cNvPr id="174" name="Group 43"/>
              <p:cNvGrpSpPr/>
              <p:nvPr/>
            </p:nvGrpSpPr>
            <p:grpSpPr>
              <a:xfrm>
                <a:off x="8386763" y="4664075"/>
                <a:ext cx="568325" cy="1154113"/>
                <a:chOff x="8386763" y="4664075"/>
                <a:chExt cx="568325" cy="1154113"/>
              </a:xfrm>
            </p:grpSpPr>
            <p:sp>
              <p:nvSpPr>
                <p:cNvPr id="194" name="Rectangle 63"/>
                <p:cNvSpPr/>
                <p:nvPr/>
              </p:nvSpPr>
              <p:spPr bwMode="auto">
                <a:xfrm>
                  <a:off x="8386763" y="5654675"/>
                  <a:ext cx="163513"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95" name="Rectangle 64"/>
                <p:cNvSpPr/>
                <p:nvPr/>
              </p:nvSpPr>
              <p:spPr bwMode="auto">
                <a:xfrm>
                  <a:off x="8386763" y="5456238"/>
                  <a:ext cx="163513"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96" name="Rectangle 65"/>
                <p:cNvSpPr/>
                <p:nvPr/>
              </p:nvSpPr>
              <p:spPr bwMode="auto">
                <a:xfrm>
                  <a:off x="8386763" y="5259388"/>
                  <a:ext cx="163513" cy="161925"/>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97" name="Rectangle 66"/>
                <p:cNvSpPr/>
                <p:nvPr/>
              </p:nvSpPr>
              <p:spPr bwMode="auto">
                <a:xfrm>
                  <a:off x="8386763" y="5060950"/>
                  <a:ext cx="163513" cy="161925"/>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98" name="Rectangle 67"/>
                <p:cNvSpPr/>
                <p:nvPr/>
              </p:nvSpPr>
              <p:spPr bwMode="auto">
                <a:xfrm>
                  <a:off x="8386763" y="4862513"/>
                  <a:ext cx="163513"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99" name="Rectangle 68"/>
                <p:cNvSpPr/>
                <p:nvPr/>
              </p:nvSpPr>
              <p:spPr bwMode="auto">
                <a:xfrm>
                  <a:off x="8386763" y="4664075"/>
                  <a:ext cx="163513"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00" name="Rectangle 69"/>
                <p:cNvSpPr/>
                <p:nvPr/>
              </p:nvSpPr>
              <p:spPr bwMode="auto">
                <a:xfrm>
                  <a:off x="8589963" y="5654675"/>
                  <a:ext cx="161925"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01" name="Rectangle 70"/>
                <p:cNvSpPr/>
                <p:nvPr/>
              </p:nvSpPr>
              <p:spPr bwMode="auto">
                <a:xfrm>
                  <a:off x="8589963" y="5456238"/>
                  <a:ext cx="161925"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02" name="Rectangle 71"/>
                <p:cNvSpPr/>
                <p:nvPr/>
              </p:nvSpPr>
              <p:spPr bwMode="auto">
                <a:xfrm>
                  <a:off x="8589963" y="5259388"/>
                  <a:ext cx="161925" cy="161925"/>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03" name="Rectangle 72"/>
                <p:cNvSpPr/>
                <p:nvPr/>
              </p:nvSpPr>
              <p:spPr bwMode="auto">
                <a:xfrm>
                  <a:off x="8589963" y="5060950"/>
                  <a:ext cx="161925" cy="161925"/>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04" name="Rectangle 73"/>
                <p:cNvSpPr/>
                <p:nvPr/>
              </p:nvSpPr>
              <p:spPr bwMode="auto">
                <a:xfrm>
                  <a:off x="8589963" y="4862513"/>
                  <a:ext cx="161925"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05" name="Rectangle 74"/>
                <p:cNvSpPr/>
                <p:nvPr/>
              </p:nvSpPr>
              <p:spPr bwMode="auto">
                <a:xfrm>
                  <a:off x="8589963" y="4664075"/>
                  <a:ext cx="161925"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06" name="Rectangle 75"/>
                <p:cNvSpPr/>
                <p:nvPr/>
              </p:nvSpPr>
              <p:spPr bwMode="auto">
                <a:xfrm>
                  <a:off x="8793163" y="5654675"/>
                  <a:ext cx="161925"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07" name="Rectangle 76"/>
                <p:cNvSpPr/>
                <p:nvPr/>
              </p:nvSpPr>
              <p:spPr bwMode="auto">
                <a:xfrm>
                  <a:off x="8793163" y="5456238"/>
                  <a:ext cx="161925"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08" name="Rectangle 77"/>
                <p:cNvSpPr/>
                <p:nvPr/>
              </p:nvSpPr>
              <p:spPr bwMode="auto">
                <a:xfrm>
                  <a:off x="8793163" y="5259388"/>
                  <a:ext cx="161925" cy="161925"/>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09" name="Rectangle 78"/>
                <p:cNvSpPr/>
                <p:nvPr/>
              </p:nvSpPr>
              <p:spPr bwMode="auto">
                <a:xfrm>
                  <a:off x="8793163" y="5060950"/>
                  <a:ext cx="161925" cy="161925"/>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10" name="Rectangle 79"/>
                <p:cNvSpPr/>
                <p:nvPr/>
              </p:nvSpPr>
              <p:spPr bwMode="auto">
                <a:xfrm>
                  <a:off x="8793163" y="4862513"/>
                  <a:ext cx="161925"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11" name="Rectangle 80"/>
                <p:cNvSpPr/>
                <p:nvPr/>
              </p:nvSpPr>
              <p:spPr bwMode="auto">
                <a:xfrm>
                  <a:off x="8793163" y="4664075"/>
                  <a:ext cx="161925" cy="163513"/>
                </a:xfrm>
                <a:prstGeom prst="rect">
                  <a:avLst/>
                </a:prstGeom>
                <a:solidFill>
                  <a:schemeClr val="accent5"/>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nvGrpSpPr>
              <p:cNvPr id="175" name="Group 44"/>
              <p:cNvGrpSpPr/>
              <p:nvPr/>
            </p:nvGrpSpPr>
            <p:grpSpPr>
              <a:xfrm>
                <a:off x="8990013" y="4664075"/>
                <a:ext cx="319088" cy="1158876"/>
                <a:chOff x="8990013" y="4664075"/>
                <a:chExt cx="319088" cy="1158876"/>
              </a:xfrm>
            </p:grpSpPr>
            <p:sp>
              <p:nvSpPr>
                <p:cNvPr id="176" name="Freeform: Shape 45"/>
                <p:cNvSpPr/>
                <p:nvPr/>
              </p:nvSpPr>
              <p:spPr bwMode="auto">
                <a:xfrm>
                  <a:off x="8990013" y="4664075"/>
                  <a:ext cx="114300" cy="249238"/>
                </a:xfrm>
                <a:custGeom>
                  <a:avLst/>
                  <a:gdLst>
                    <a:gd name="T0" fmla="*/ 72 w 72"/>
                    <a:gd name="T1" fmla="*/ 63 h 157"/>
                    <a:gd name="T2" fmla="*/ 0 w 72"/>
                    <a:gd name="T3" fmla="*/ 0 h 157"/>
                    <a:gd name="T4" fmla="*/ 0 w 72"/>
                    <a:gd name="T5" fmla="*/ 103 h 157"/>
                    <a:gd name="T6" fmla="*/ 72 w 72"/>
                    <a:gd name="T7" fmla="*/ 157 h 157"/>
                    <a:gd name="T8" fmla="*/ 72 w 72"/>
                    <a:gd name="T9" fmla="*/ 63 h 157"/>
                  </a:gdLst>
                  <a:ahLst/>
                  <a:cxnLst>
                    <a:cxn ang="0">
                      <a:pos x="T0" y="T1"/>
                    </a:cxn>
                    <a:cxn ang="0">
                      <a:pos x="T2" y="T3"/>
                    </a:cxn>
                    <a:cxn ang="0">
                      <a:pos x="T4" y="T5"/>
                    </a:cxn>
                    <a:cxn ang="0">
                      <a:pos x="T6" y="T7"/>
                    </a:cxn>
                    <a:cxn ang="0">
                      <a:pos x="T8" y="T9"/>
                    </a:cxn>
                  </a:cxnLst>
                  <a:rect l="0" t="0" r="r" b="b"/>
                  <a:pathLst>
                    <a:path w="72" h="157">
                      <a:moveTo>
                        <a:pt x="72" y="63"/>
                      </a:moveTo>
                      <a:lnTo>
                        <a:pt x="0" y="0"/>
                      </a:lnTo>
                      <a:lnTo>
                        <a:pt x="0" y="103"/>
                      </a:lnTo>
                      <a:lnTo>
                        <a:pt x="72" y="157"/>
                      </a:lnTo>
                      <a:lnTo>
                        <a:pt x="72" y="63"/>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77" name="Freeform: Shape 46"/>
                <p:cNvSpPr/>
                <p:nvPr/>
              </p:nvSpPr>
              <p:spPr bwMode="auto">
                <a:xfrm>
                  <a:off x="8990013" y="4862513"/>
                  <a:ext cx="114300" cy="231775"/>
                </a:xfrm>
                <a:custGeom>
                  <a:avLst/>
                  <a:gdLst>
                    <a:gd name="T0" fmla="*/ 72 w 72"/>
                    <a:gd name="T1" fmla="*/ 53 h 146"/>
                    <a:gd name="T2" fmla="*/ 0 w 72"/>
                    <a:gd name="T3" fmla="*/ 0 h 146"/>
                    <a:gd name="T4" fmla="*/ 0 w 72"/>
                    <a:gd name="T5" fmla="*/ 103 h 146"/>
                    <a:gd name="T6" fmla="*/ 72 w 72"/>
                    <a:gd name="T7" fmla="*/ 146 h 146"/>
                    <a:gd name="T8" fmla="*/ 72 w 72"/>
                    <a:gd name="T9" fmla="*/ 53 h 146"/>
                  </a:gdLst>
                  <a:ahLst/>
                  <a:cxnLst>
                    <a:cxn ang="0">
                      <a:pos x="T0" y="T1"/>
                    </a:cxn>
                    <a:cxn ang="0">
                      <a:pos x="T2" y="T3"/>
                    </a:cxn>
                    <a:cxn ang="0">
                      <a:pos x="T4" y="T5"/>
                    </a:cxn>
                    <a:cxn ang="0">
                      <a:pos x="T6" y="T7"/>
                    </a:cxn>
                    <a:cxn ang="0">
                      <a:pos x="T8" y="T9"/>
                    </a:cxn>
                  </a:cxnLst>
                  <a:rect l="0" t="0" r="r" b="b"/>
                  <a:pathLst>
                    <a:path w="72" h="146">
                      <a:moveTo>
                        <a:pt x="72" y="53"/>
                      </a:moveTo>
                      <a:lnTo>
                        <a:pt x="0" y="0"/>
                      </a:lnTo>
                      <a:lnTo>
                        <a:pt x="0" y="103"/>
                      </a:lnTo>
                      <a:lnTo>
                        <a:pt x="72" y="146"/>
                      </a:lnTo>
                      <a:lnTo>
                        <a:pt x="72" y="53"/>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78" name="Freeform: Shape 47"/>
                <p:cNvSpPr/>
                <p:nvPr/>
              </p:nvSpPr>
              <p:spPr bwMode="auto">
                <a:xfrm>
                  <a:off x="8990013" y="5060950"/>
                  <a:ext cx="114300" cy="215900"/>
                </a:xfrm>
                <a:custGeom>
                  <a:avLst/>
                  <a:gdLst>
                    <a:gd name="T0" fmla="*/ 72 w 72"/>
                    <a:gd name="T1" fmla="*/ 42 h 136"/>
                    <a:gd name="T2" fmla="*/ 0 w 72"/>
                    <a:gd name="T3" fmla="*/ 0 h 136"/>
                    <a:gd name="T4" fmla="*/ 0 w 72"/>
                    <a:gd name="T5" fmla="*/ 102 h 136"/>
                    <a:gd name="T6" fmla="*/ 72 w 72"/>
                    <a:gd name="T7" fmla="*/ 136 h 136"/>
                    <a:gd name="T8" fmla="*/ 72 w 72"/>
                    <a:gd name="T9" fmla="*/ 42 h 136"/>
                  </a:gdLst>
                  <a:ahLst/>
                  <a:cxnLst>
                    <a:cxn ang="0">
                      <a:pos x="T0" y="T1"/>
                    </a:cxn>
                    <a:cxn ang="0">
                      <a:pos x="T2" y="T3"/>
                    </a:cxn>
                    <a:cxn ang="0">
                      <a:pos x="T4" y="T5"/>
                    </a:cxn>
                    <a:cxn ang="0">
                      <a:pos x="T6" y="T7"/>
                    </a:cxn>
                    <a:cxn ang="0">
                      <a:pos x="T8" y="T9"/>
                    </a:cxn>
                  </a:cxnLst>
                  <a:rect l="0" t="0" r="r" b="b"/>
                  <a:pathLst>
                    <a:path w="72" h="136">
                      <a:moveTo>
                        <a:pt x="72" y="42"/>
                      </a:moveTo>
                      <a:lnTo>
                        <a:pt x="0" y="0"/>
                      </a:lnTo>
                      <a:lnTo>
                        <a:pt x="0" y="102"/>
                      </a:lnTo>
                      <a:lnTo>
                        <a:pt x="72" y="136"/>
                      </a:lnTo>
                      <a:lnTo>
                        <a:pt x="72" y="42"/>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79" name="Freeform: Shape 48"/>
                <p:cNvSpPr/>
                <p:nvPr/>
              </p:nvSpPr>
              <p:spPr bwMode="auto">
                <a:xfrm>
                  <a:off x="8990013" y="5259388"/>
                  <a:ext cx="114300" cy="196850"/>
                </a:xfrm>
                <a:custGeom>
                  <a:avLst/>
                  <a:gdLst>
                    <a:gd name="T0" fmla="*/ 72 w 72"/>
                    <a:gd name="T1" fmla="*/ 31 h 124"/>
                    <a:gd name="T2" fmla="*/ 0 w 72"/>
                    <a:gd name="T3" fmla="*/ 0 h 124"/>
                    <a:gd name="T4" fmla="*/ 0 w 72"/>
                    <a:gd name="T5" fmla="*/ 102 h 124"/>
                    <a:gd name="T6" fmla="*/ 72 w 72"/>
                    <a:gd name="T7" fmla="*/ 124 h 124"/>
                    <a:gd name="T8" fmla="*/ 72 w 72"/>
                    <a:gd name="T9" fmla="*/ 31 h 124"/>
                  </a:gdLst>
                  <a:ahLst/>
                  <a:cxnLst>
                    <a:cxn ang="0">
                      <a:pos x="T0" y="T1"/>
                    </a:cxn>
                    <a:cxn ang="0">
                      <a:pos x="T2" y="T3"/>
                    </a:cxn>
                    <a:cxn ang="0">
                      <a:pos x="T4" y="T5"/>
                    </a:cxn>
                    <a:cxn ang="0">
                      <a:pos x="T6" y="T7"/>
                    </a:cxn>
                    <a:cxn ang="0">
                      <a:pos x="T8" y="T9"/>
                    </a:cxn>
                  </a:cxnLst>
                  <a:rect l="0" t="0" r="r" b="b"/>
                  <a:pathLst>
                    <a:path w="72" h="124">
                      <a:moveTo>
                        <a:pt x="72" y="31"/>
                      </a:moveTo>
                      <a:lnTo>
                        <a:pt x="0" y="0"/>
                      </a:lnTo>
                      <a:lnTo>
                        <a:pt x="0" y="102"/>
                      </a:lnTo>
                      <a:lnTo>
                        <a:pt x="72" y="124"/>
                      </a:lnTo>
                      <a:lnTo>
                        <a:pt x="72" y="31"/>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80" name="Freeform: Shape 49"/>
                <p:cNvSpPr/>
                <p:nvPr/>
              </p:nvSpPr>
              <p:spPr bwMode="auto">
                <a:xfrm>
                  <a:off x="8990013" y="5456238"/>
                  <a:ext cx="114300" cy="182563"/>
                </a:xfrm>
                <a:custGeom>
                  <a:avLst/>
                  <a:gdLst>
                    <a:gd name="T0" fmla="*/ 72 w 72"/>
                    <a:gd name="T1" fmla="*/ 21 h 115"/>
                    <a:gd name="T2" fmla="*/ 0 w 72"/>
                    <a:gd name="T3" fmla="*/ 0 h 115"/>
                    <a:gd name="T4" fmla="*/ 0 w 72"/>
                    <a:gd name="T5" fmla="*/ 103 h 115"/>
                    <a:gd name="T6" fmla="*/ 72 w 72"/>
                    <a:gd name="T7" fmla="*/ 115 h 115"/>
                    <a:gd name="T8" fmla="*/ 72 w 72"/>
                    <a:gd name="T9" fmla="*/ 21 h 115"/>
                  </a:gdLst>
                  <a:ahLst/>
                  <a:cxnLst>
                    <a:cxn ang="0">
                      <a:pos x="T0" y="T1"/>
                    </a:cxn>
                    <a:cxn ang="0">
                      <a:pos x="T2" y="T3"/>
                    </a:cxn>
                    <a:cxn ang="0">
                      <a:pos x="T4" y="T5"/>
                    </a:cxn>
                    <a:cxn ang="0">
                      <a:pos x="T6" y="T7"/>
                    </a:cxn>
                    <a:cxn ang="0">
                      <a:pos x="T8" y="T9"/>
                    </a:cxn>
                  </a:cxnLst>
                  <a:rect l="0" t="0" r="r" b="b"/>
                  <a:pathLst>
                    <a:path w="72" h="115">
                      <a:moveTo>
                        <a:pt x="72" y="21"/>
                      </a:moveTo>
                      <a:lnTo>
                        <a:pt x="0" y="0"/>
                      </a:lnTo>
                      <a:lnTo>
                        <a:pt x="0" y="103"/>
                      </a:lnTo>
                      <a:lnTo>
                        <a:pt x="72" y="115"/>
                      </a:lnTo>
                      <a:lnTo>
                        <a:pt x="72" y="21"/>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81" name="Freeform: Shape 50"/>
                <p:cNvSpPr/>
                <p:nvPr/>
              </p:nvSpPr>
              <p:spPr bwMode="auto">
                <a:xfrm>
                  <a:off x="8990013" y="5654675"/>
                  <a:ext cx="114300" cy="165100"/>
                </a:xfrm>
                <a:custGeom>
                  <a:avLst/>
                  <a:gdLst>
                    <a:gd name="T0" fmla="*/ 72 w 72"/>
                    <a:gd name="T1" fmla="*/ 10 h 104"/>
                    <a:gd name="T2" fmla="*/ 0 w 72"/>
                    <a:gd name="T3" fmla="*/ 0 h 104"/>
                    <a:gd name="T4" fmla="*/ 0 w 72"/>
                    <a:gd name="T5" fmla="*/ 103 h 104"/>
                    <a:gd name="T6" fmla="*/ 72 w 72"/>
                    <a:gd name="T7" fmla="*/ 104 h 104"/>
                    <a:gd name="T8" fmla="*/ 72 w 72"/>
                    <a:gd name="T9" fmla="*/ 10 h 104"/>
                  </a:gdLst>
                  <a:ahLst/>
                  <a:cxnLst>
                    <a:cxn ang="0">
                      <a:pos x="T0" y="T1"/>
                    </a:cxn>
                    <a:cxn ang="0">
                      <a:pos x="T2" y="T3"/>
                    </a:cxn>
                    <a:cxn ang="0">
                      <a:pos x="T4" y="T5"/>
                    </a:cxn>
                    <a:cxn ang="0">
                      <a:pos x="T6" y="T7"/>
                    </a:cxn>
                    <a:cxn ang="0">
                      <a:pos x="T8" y="T9"/>
                    </a:cxn>
                  </a:cxnLst>
                  <a:rect l="0" t="0" r="r" b="b"/>
                  <a:pathLst>
                    <a:path w="72" h="104">
                      <a:moveTo>
                        <a:pt x="72" y="10"/>
                      </a:moveTo>
                      <a:lnTo>
                        <a:pt x="0" y="0"/>
                      </a:lnTo>
                      <a:lnTo>
                        <a:pt x="0" y="103"/>
                      </a:lnTo>
                      <a:lnTo>
                        <a:pt x="72" y="104"/>
                      </a:lnTo>
                      <a:lnTo>
                        <a:pt x="72" y="10"/>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82" name="Freeform: Shape 51"/>
                <p:cNvSpPr/>
                <p:nvPr/>
              </p:nvSpPr>
              <p:spPr bwMode="auto">
                <a:xfrm>
                  <a:off x="9132888" y="4789488"/>
                  <a:ext cx="88900" cy="231775"/>
                </a:xfrm>
                <a:custGeom>
                  <a:avLst/>
                  <a:gdLst>
                    <a:gd name="T0" fmla="*/ 56 w 56"/>
                    <a:gd name="T1" fmla="*/ 64 h 146"/>
                    <a:gd name="T2" fmla="*/ 0 w 56"/>
                    <a:gd name="T3" fmla="*/ 0 h 146"/>
                    <a:gd name="T4" fmla="*/ 0 w 56"/>
                    <a:gd name="T5" fmla="*/ 92 h 146"/>
                    <a:gd name="T6" fmla="*/ 56 w 56"/>
                    <a:gd name="T7" fmla="*/ 146 h 146"/>
                    <a:gd name="T8" fmla="*/ 56 w 56"/>
                    <a:gd name="T9" fmla="*/ 64 h 146"/>
                  </a:gdLst>
                  <a:ahLst/>
                  <a:cxnLst>
                    <a:cxn ang="0">
                      <a:pos x="T0" y="T1"/>
                    </a:cxn>
                    <a:cxn ang="0">
                      <a:pos x="T2" y="T3"/>
                    </a:cxn>
                    <a:cxn ang="0">
                      <a:pos x="T4" y="T5"/>
                    </a:cxn>
                    <a:cxn ang="0">
                      <a:pos x="T6" y="T7"/>
                    </a:cxn>
                    <a:cxn ang="0">
                      <a:pos x="T8" y="T9"/>
                    </a:cxn>
                  </a:cxnLst>
                  <a:rect l="0" t="0" r="r" b="b"/>
                  <a:pathLst>
                    <a:path w="56" h="146">
                      <a:moveTo>
                        <a:pt x="56" y="64"/>
                      </a:moveTo>
                      <a:lnTo>
                        <a:pt x="0" y="0"/>
                      </a:lnTo>
                      <a:lnTo>
                        <a:pt x="0" y="92"/>
                      </a:lnTo>
                      <a:lnTo>
                        <a:pt x="56" y="146"/>
                      </a:lnTo>
                      <a:lnTo>
                        <a:pt x="56" y="64"/>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83" name="Freeform: Shape 52"/>
                <p:cNvSpPr/>
                <p:nvPr/>
              </p:nvSpPr>
              <p:spPr bwMode="auto">
                <a:xfrm>
                  <a:off x="9132888" y="4967288"/>
                  <a:ext cx="88900" cy="214313"/>
                </a:xfrm>
                <a:custGeom>
                  <a:avLst/>
                  <a:gdLst>
                    <a:gd name="T0" fmla="*/ 56 w 56"/>
                    <a:gd name="T1" fmla="*/ 52 h 135"/>
                    <a:gd name="T2" fmla="*/ 0 w 56"/>
                    <a:gd name="T3" fmla="*/ 0 h 135"/>
                    <a:gd name="T4" fmla="*/ 0 w 56"/>
                    <a:gd name="T5" fmla="*/ 91 h 135"/>
                    <a:gd name="T6" fmla="*/ 56 w 56"/>
                    <a:gd name="T7" fmla="*/ 135 h 135"/>
                    <a:gd name="T8" fmla="*/ 56 w 56"/>
                    <a:gd name="T9" fmla="*/ 52 h 135"/>
                  </a:gdLst>
                  <a:ahLst/>
                  <a:cxnLst>
                    <a:cxn ang="0">
                      <a:pos x="T0" y="T1"/>
                    </a:cxn>
                    <a:cxn ang="0">
                      <a:pos x="T2" y="T3"/>
                    </a:cxn>
                    <a:cxn ang="0">
                      <a:pos x="T4" y="T5"/>
                    </a:cxn>
                    <a:cxn ang="0">
                      <a:pos x="T6" y="T7"/>
                    </a:cxn>
                    <a:cxn ang="0">
                      <a:pos x="T8" y="T9"/>
                    </a:cxn>
                  </a:cxnLst>
                  <a:rect l="0" t="0" r="r" b="b"/>
                  <a:pathLst>
                    <a:path w="56" h="135">
                      <a:moveTo>
                        <a:pt x="56" y="52"/>
                      </a:moveTo>
                      <a:lnTo>
                        <a:pt x="0" y="0"/>
                      </a:lnTo>
                      <a:lnTo>
                        <a:pt x="0" y="91"/>
                      </a:lnTo>
                      <a:lnTo>
                        <a:pt x="56" y="135"/>
                      </a:lnTo>
                      <a:lnTo>
                        <a:pt x="56" y="52"/>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84" name="Freeform: Shape 53"/>
                <p:cNvSpPr/>
                <p:nvPr/>
              </p:nvSpPr>
              <p:spPr bwMode="auto">
                <a:xfrm>
                  <a:off x="9132888" y="5143500"/>
                  <a:ext cx="88900" cy="198438"/>
                </a:xfrm>
                <a:custGeom>
                  <a:avLst/>
                  <a:gdLst>
                    <a:gd name="T0" fmla="*/ 56 w 56"/>
                    <a:gd name="T1" fmla="*/ 42 h 125"/>
                    <a:gd name="T2" fmla="*/ 0 w 56"/>
                    <a:gd name="T3" fmla="*/ 0 h 125"/>
                    <a:gd name="T4" fmla="*/ 0 w 56"/>
                    <a:gd name="T5" fmla="*/ 91 h 125"/>
                    <a:gd name="T6" fmla="*/ 56 w 56"/>
                    <a:gd name="T7" fmla="*/ 125 h 125"/>
                    <a:gd name="T8" fmla="*/ 56 w 56"/>
                    <a:gd name="T9" fmla="*/ 42 h 125"/>
                  </a:gdLst>
                  <a:ahLst/>
                  <a:cxnLst>
                    <a:cxn ang="0">
                      <a:pos x="T0" y="T1"/>
                    </a:cxn>
                    <a:cxn ang="0">
                      <a:pos x="T2" y="T3"/>
                    </a:cxn>
                    <a:cxn ang="0">
                      <a:pos x="T4" y="T5"/>
                    </a:cxn>
                    <a:cxn ang="0">
                      <a:pos x="T6" y="T7"/>
                    </a:cxn>
                    <a:cxn ang="0">
                      <a:pos x="T8" y="T9"/>
                    </a:cxn>
                  </a:cxnLst>
                  <a:rect l="0" t="0" r="r" b="b"/>
                  <a:pathLst>
                    <a:path w="56" h="125">
                      <a:moveTo>
                        <a:pt x="56" y="42"/>
                      </a:moveTo>
                      <a:lnTo>
                        <a:pt x="0" y="0"/>
                      </a:lnTo>
                      <a:lnTo>
                        <a:pt x="0" y="91"/>
                      </a:lnTo>
                      <a:lnTo>
                        <a:pt x="56" y="125"/>
                      </a:lnTo>
                      <a:lnTo>
                        <a:pt x="56" y="42"/>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85" name="Freeform: Shape 54"/>
                <p:cNvSpPr/>
                <p:nvPr/>
              </p:nvSpPr>
              <p:spPr bwMode="auto">
                <a:xfrm>
                  <a:off x="9132888" y="5321300"/>
                  <a:ext cx="88900" cy="180975"/>
                </a:xfrm>
                <a:custGeom>
                  <a:avLst/>
                  <a:gdLst>
                    <a:gd name="T0" fmla="*/ 56 w 56"/>
                    <a:gd name="T1" fmla="*/ 31 h 114"/>
                    <a:gd name="T2" fmla="*/ 0 w 56"/>
                    <a:gd name="T3" fmla="*/ 0 h 114"/>
                    <a:gd name="T4" fmla="*/ 0 w 56"/>
                    <a:gd name="T5" fmla="*/ 91 h 114"/>
                    <a:gd name="T6" fmla="*/ 56 w 56"/>
                    <a:gd name="T7" fmla="*/ 114 h 114"/>
                    <a:gd name="T8" fmla="*/ 56 w 56"/>
                    <a:gd name="T9" fmla="*/ 31 h 114"/>
                  </a:gdLst>
                  <a:ahLst/>
                  <a:cxnLst>
                    <a:cxn ang="0">
                      <a:pos x="T0" y="T1"/>
                    </a:cxn>
                    <a:cxn ang="0">
                      <a:pos x="T2" y="T3"/>
                    </a:cxn>
                    <a:cxn ang="0">
                      <a:pos x="T4" y="T5"/>
                    </a:cxn>
                    <a:cxn ang="0">
                      <a:pos x="T6" y="T7"/>
                    </a:cxn>
                    <a:cxn ang="0">
                      <a:pos x="T8" y="T9"/>
                    </a:cxn>
                  </a:cxnLst>
                  <a:rect l="0" t="0" r="r" b="b"/>
                  <a:pathLst>
                    <a:path w="56" h="114">
                      <a:moveTo>
                        <a:pt x="56" y="31"/>
                      </a:moveTo>
                      <a:lnTo>
                        <a:pt x="0" y="0"/>
                      </a:lnTo>
                      <a:lnTo>
                        <a:pt x="0" y="91"/>
                      </a:lnTo>
                      <a:lnTo>
                        <a:pt x="56" y="114"/>
                      </a:lnTo>
                      <a:lnTo>
                        <a:pt x="56" y="31"/>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86" name="Freeform: Shape 55"/>
                <p:cNvSpPr/>
                <p:nvPr/>
              </p:nvSpPr>
              <p:spPr bwMode="auto">
                <a:xfrm>
                  <a:off x="9132888" y="5497513"/>
                  <a:ext cx="88900" cy="163513"/>
                </a:xfrm>
                <a:custGeom>
                  <a:avLst/>
                  <a:gdLst>
                    <a:gd name="T0" fmla="*/ 56 w 56"/>
                    <a:gd name="T1" fmla="*/ 20 h 103"/>
                    <a:gd name="T2" fmla="*/ 0 w 56"/>
                    <a:gd name="T3" fmla="*/ 0 h 103"/>
                    <a:gd name="T4" fmla="*/ 0 w 56"/>
                    <a:gd name="T5" fmla="*/ 91 h 103"/>
                    <a:gd name="T6" fmla="*/ 56 w 56"/>
                    <a:gd name="T7" fmla="*/ 103 h 103"/>
                    <a:gd name="T8" fmla="*/ 56 w 56"/>
                    <a:gd name="T9" fmla="*/ 20 h 103"/>
                  </a:gdLst>
                  <a:ahLst/>
                  <a:cxnLst>
                    <a:cxn ang="0">
                      <a:pos x="T0" y="T1"/>
                    </a:cxn>
                    <a:cxn ang="0">
                      <a:pos x="T2" y="T3"/>
                    </a:cxn>
                    <a:cxn ang="0">
                      <a:pos x="T4" y="T5"/>
                    </a:cxn>
                    <a:cxn ang="0">
                      <a:pos x="T6" y="T7"/>
                    </a:cxn>
                    <a:cxn ang="0">
                      <a:pos x="T8" y="T9"/>
                    </a:cxn>
                  </a:cxnLst>
                  <a:rect l="0" t="0" r="r" b="b"/>
                  <a:pathLst>
                    <a:path w="56" h="103">
                      <a:moveTo>
                        <a:pt x="56" y="20"/>
                      </a:moveTo>
                      <a:lnTo>
                        <a:pt x="0" y="0"/>
                      </a:lnTo>
                      <a:lnTo>
                        <a:pt x="0" y="91"/>
                      </a:lnTo>
                      <a:lnTo>
                        <a:pt x="56" y="103"/>
                      </a:lnTo>
                      <a:lnTo>
                        <a:pt x="56" y="20"/>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87" name="Freeform: Shape 56"/>
                <p:cNvSpPr/>
                <p:nvPr/>
              </p:nvSpPr>
              <p:spPr bwMode="auto">
                <a:xfrm>
                  <a:off x="9132888" y="5675313"/>
                  <a:ext cx="88900" cy="146050"/>
                </a:xfrm>
                <a:custGeom>
                  <a:avLst/>
                  <a:gdLst>
                    <a:gd name="T0" fmla="*/ 56 w 56"/>
                    <a:gd name="T1" fmla="*/ 9 h 92"/>
                    <a:gd name="T2" fmla="*/ 0 w 56"/>
                    <a:gd name="T3" fmla="*/ 0 h 92"/>
                    <a:gd name="T4" fmla="*/ 0 w 56"/>
                    <a:gd name="T5" fmla="*/ 91 h 92"/>
                    <a:gd name="T6" fmla="*/ 56 w 56"/>
                    <a:gd name="T7" fmla="*/ 92 h 92"/>
                    <a:gd name="T8" fmla="*/ 56 w 56"/>
                    <a:gd name="T9" fmla="*/ 9 h 92"/>
                  </a:gdLst>
                  <a:ahLst/>
                  <a:cxnLst>
                    <a:cxn ang="0">
                      <a:pos x="T0" y="T1"/>
                    </a:cxn>
                    <a:cxn ang="0">
                      <a:pos x="T2" y="T3"/>
                    </a:cxn>
                    <a:cxn ang="0">
                      <a:pos x="T4" y="T5"/>
                    </a:cxn>
                    <a:cxn ang="0">
                      <a:pos x="T6" y="T7"/>
                    </a:cxn>
                    <a:cxn ang="0">
                      <a:pos x="T8" y="T9"/>
                    </a:cxn>
                  </a:cxnLst>
                  <a:rect l="0" t="0" r="r" b="b"/>
                  <a:pathLst>
                    <a:path w="56" h="92">
                      <a:moveTo>
                        <a:pt x="56" y="9"/>
                      </a:moveTo>
                      <a:lnTo>
                        <a:pt x="0" y="0"/>
                      </a:lnTo>
                      <a:lnTo>
                        <a:pt x="0" y="91"/>
                      </a:lnTo>
                      <a:lnTo>
                        <a:pt x="56" y="92"/>
                      </a:lnTo>
                      <a:lnTo>
                        <a:pt x="56" y="9"/>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88" name="Freeform: Shape 57"/>
                <p:cNvSpPr/>
                <p:nvPr/>
              </p:nvSpPr>
              <p:spPr bwMode="auto">
                <a:xfrm>
                  <a:off x="9244013" y="4914900"/>
                  <a:ext cx="65088" cy="214313"/>
                </a:xfrm>
                <a:custGeom>
                  <a:avLst/>
                  <a:gdLst>
                    <a:gd name="T0" fmla="*/ 41 w 41"/>
                    <a:gd name="T1" fmla="*/ 63 h 135"/>
                    <a:gd name="T2" fmla="*/ 0 w 41"/>
                    <a:gd name="T3" fmla="*/ 0 h 135"/>
                    <a:gd name="T4" fmla="*/ 0 w 41"/>
                    <a:gd name="T5" fmla="*/ 81 h 135"/>
                    <a:gd name="T6" fmla="*/ 41 w 41"/>
                    <a:gd name="T7" fmla="*/ 135 h 135"/>
                    <a:gd name="T8" fmla="*/ 41 w 41"/>
                    <a:gd name="T9" fmla="*/ 63 h 135"/>
                  </a:gdLst>
                  <a:ahLst/>
                  <a:cxnLst>
                    <a:cxn ang="0">
                      <a:pos x="T0" y="T1"/>
                    </a:cxn>
                    <a:cxn ang="0">
                      <a:pos x="T2" y="T3"/>
                    </a:cxn>
                    <a:cxn ang="0">
                      <a:pos x="T4" y="T5"/>
                    </a:cxn>
                    <a:cxn ang="0">
                      <a:pos x="T6" y="T7"/>
                    </a:cxn>
                    <a:cxn ang="0">
                      <a:pos x="T8" y="T9"/>
                    </a:cxn>
                  </a:cxnLst>
                  <a:rect l="0" t="0" r="r" b="b"/>
                  <a:pathLst>
                    <a:path w="41" h="135">
                      <a:moveTo>
                        <a:pt x="41" y="63"/>
                      </a:moveTo>
                      <a:lnTo>
                        <a:pt x="0" y="0"/>
                      </a:lnTo>
                      <a:lnTo>
                        <a:pt x="0" y="81"/>
                      </a:lnTo>
                      <a:lnTo>
                        <a:pt x="41" y="135"/>
                      </a:lnTo>
                      <a:lnTo>
                        <a:pt x="41" y="63"/>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89" name="Freeform: Shape 58"/>
                <p:cNvSpPr/>
                <p:nvPr/>
              </p:nvSpPr>
              <p:spPr bwMode="auto">
                <a:xfrm>
                  <a:off x="9244013" y="5072063"/>
                  <a:ext cx="65088" cy="196850"/>
                </a:xfrm>
                <a:custGeom>
                  <a:avLst/>
                  <a:gdLst>
                    <a:gd name="T0" fmla="*/ 41 w 41"/>
                    <a:gd name="T1" fmla="*/ 52 h 124"/>
                    <a:gd name="T2" fmla="*/ 0 w 41"/>
                    <a:gd name="T3" fmla="*/ 0 h 124"/>
                    <a:gd name="T4" fmla="*/ 0 w 41"/>
                    <a:gd name="T5" fmla="*/ 80 h 124"/>
                    <a:gd name="T6" fmla="*/ 41 w 41"/>
                    <a:gd name="T7" fmla="*/ 124 h 124"/>
                    <a:gd name="T8" fmla="*/ 41 w 41"/>
                    <a:gd name="T9" fmla="*/ 52 h 124"/>
                  </a:gdLst>
                  <a:ahLst/>
                  <a:cxnLst>
                    <a:cxn ang="0">
                      <a:pos x="T0" y="T1"/>
                    </a:cxn>
                    <a:cxn ang="0">
                      <a:pos x="T2" y="T3"/>
                    </a:cxn>
                    <a:cxn ang="0">
                      <a:pos x="T4" y="T5"/>
                    </a:cxn>
                    <a:cxn ang="0">
                      <a:pos x="T6" y="T7"/>
                    </a:cxn>
                    <a:cxn ang="0">
                      <a:pos x="T8" y="T9"/>
                    </a:cxn>
                  </a:cxnLst>
                  <a:rect l="0" t="0" r="r" b="b"/>
                  <a:pathLst>
                    <a:path w="41" h="124">
                      <a:moveTo>
                        <a:pt x="41" y="52"/>
                      </a:moveTo>
                      <a:lnTo>
                        <a:pt x="0" y="0"/>
                      </a:lnTo>
                      <a:lnTo>
                        <a:pt x="0" y="80"/>
                      </a:lnTo>
                      <a:lnTo>
                        <a:pt x="41" y="124"/>
                      </a:lnTo>
                      <a:lnTo>
                        <a:pt x="41" y="52"/>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90" name="Freeform: Shape 59"/>
                <p:cNvSpPr/>
                <p:nvPr/>
              </p:nvSpPr>
              <p:spPr bwMode="auto">
                <a:xfrm>
                  <a:off x="9244013" y="5226050"/>
                  <a:ext cx="65088" cy="180975"/>
                </a:xfrm>
                <a:custGeom>
                  <a:avLst/>
                  <a:gdLst>
                    <a:gd name="T0" fmla="*/ 41 w 41"/>
                    <a:gd name="T1" fmla="*/ 42 h 114"/>
                    <a:gd name="T2" fmla="*/ 0 w 41"/>
                    <a:gd name="T3" fmla="*/ 0 h 114"/>
                    <a:gd name="T4" fmla="*/ 0 w 41"/>
                    <a:gd name="T5" fmla="*/ 81 h 114"/>
                    <a:gd name="T6" fmla="*/ 41 w 41"/>
                    <a:gd name="T7" fmla="*/ 114 h 114"/>
                    <a:gd name="T8" fmla="*/ 41 w 41"/>
                    <a:gd name="T9" fmla="*/ 42 h 114"/>
                  </a:gdLst>
                  <a:ahLst/>
                  <a:cxnLst>
                    <a:cxn ang="0">
                      <a:pos x="T0" y="T1"/>
                    </a:cxn>
                    <a:cxn ang="0">
                      <a:pos x="T2" y="T3"/>
                    </a:cxn>
                    <a:cxn ang="0">
                      <a:pos x="T4" y="T5"/>
                    </a:cxn>
                    <a:cxn ang="0">
                      <a:pos x="T6" y="T7"/>
                    </a:cxn>
                    <a:cxn ang="0">
                      <a:pos x="T8" y="T9"/>
                    </a:cxn>
                  </a:cxnLst>
                  <a:rect l="0" t="0" r="r" b="b"/>
                  <a:pathLst>
                    <a:path w="41" h="114">
                      <a:moveTo>
                        <a:pt x="41" y="42"/>
                      </a:moveTo>
                      <a:lnTo>
                        <a:pt x="0" y="0"/>
                      </a:lnTo>
                      <a:lnTo>
                        <a:pt x="0" y="81"/>
                      </a:lnTo>
                      <a:lnTo>
                        <a:pt x="41" y="114"/>
                      </a:lnTo>
                      <a:lnTo>
                        <a:pt x="41" y="42"/>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91" name="Freeform: Shape 60"/>
                <p:cNvSpPr/>
                <p:nvPr/>
              </p:nvSpPr>
              <p:spPr bwMode="auto">
                <a:xfrm>
                  <a:off x="9244013" y="5383213"/>
                  <a:ext cx="65088" cy="161925"/>
                </a:xfrm>
                <a:custGeom>
                  <a:avLst/>
                  <a:gdLst>
                    <a:gd name="T0" fmla="*/ 41 w 41"/>
                    <a:gd name="T1" fmla="*/ 31 h 102"/>
                    <a:gd name="T2" fmla="*/ 0 w 41"/>
                    <a:gd name="T3" fmla="*/ 0 h 102"/>
                    <a:gd name="T4" fmla="*/ 0 w 41"/>
                    <a:gd name="T5" fmla="*/ 80 h 102"/>
                    <a:gd name="T6" fmla="*/ 41 w 41"/>
                    <a:gd name="T7" fmla="*/ 102 h 102"/>
                    <a:gd name="T8" fmla="*/ 41 w 41"/>
                    <a:gd name="T9" fmla="*/ 31 h 102"/>
                  </a:gdLst>
                  <a:ahLst/>
                  <a:cxnLst>
                    <a:cxn ang="0">
                      <a:pos x="T0" y="T1"/>
                    </a:cxn>
                    <a:cxn ang="0">
                      <a:pos x="T2" y="T3"/>
                    </a:cxn>
                    <a:cxn ang="0">
                      <a:pos x="T4" y="T5"/>
                    </a:cxn>
                    <a:cxn ang="0">
                      <a:pos x="T6" y="T7"/>
                    </a:cxn>
                    <a:cxn ang="0">
                      <a:pos x="T8" y="T9"/>
                    </a:cxn>
                  </a:cxnLst>
                  <a:rect l="0" t="0" r="r" b="b"/>
                  <a:pathLst>
                    <a:path w="41" h="102">
                      <a:moveTo>
                        <a:pt x="41" y="31"/>
                      </a:moveTo>
                      <a:lnTo>
                        <a:pt x="0" y="0"/>
                      </a:lnTo>
                      <a:lnTo>
                        <a:pt x="0" y="80"/>
                      </a:lnTo>
                      <a:lnTo>
                        <a:pt x="41" y="102"/>
                      </a:lnTo>
                      <a:lnTo>
                        <a:pt x="41" y="31"/>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92" name="Freeform: Shape 61"/>
                <p:cNvSpPr/>
                <p:nvPr/>
              </p:nvSpPr>
              <p:spPr bwMode="auto">
                <a:xfrm>
                  <a:off x="9244013" y="5537200"/>
                  <a:ext cx="65088" cy="147638"/>
                </a:xfrm>
                <a:custGeom>
                  <a:avLst/>
                  <a:gdLst>
                    <a:gd name="T0" fmla="*/ 41 w 41"/>
                    <a:gd name="T1" fmla="*/ 21 h 93"/>
                    <a:gd name="T2" fmla="*/ 0 w 41"/>
                    <a:gd name="T3" fmla="*/ 0 h 93"/>
                    <a:gd name="T4" fmla="*/ 0 w 41"/>
                    <a:gd name="T5" fmla="*/ 81 h 93"/>
                    <a:gd name="T6" fmla="*/ 41 w 41"/>
                    <a:gd name="T7" fmla="*/ 93 h 93"/>
                    <a:gd name="T8" fmla="*/ 41 w 41"/>
                    <a:gd name="T9" fmla="*/ 21 h 93"/>
                  </a:gdLst>
                  <a:ahLst/>
                  <a:cxnLst>
                    <a:cxn ang="0">
                      <a:pos x="T0" y="T1"/>
                    </a:cxn>
                    <a:cxn ang="0">
                      <a:pos x="T2" y="T3"/>
                    </a:cxn>
                    <a:cxn ang="0">
                      <a:pos x="T4" y="T5"/>
                    </a:cxn>
                    <a:cxn ang="0">
                      <a:pos x="T6" y="T7"/>
                    </a:cxn>
                    <a:cxn ang="0">
                      <a:pos x="T8" y="T9"/>
                    </a:cxn>
                  </a:cxnLst>
                  <a:rect l="0" t="0" r="r" b="b"/>
                  <a:pathLst>
                    <a:path w="41" h="93">
                      <a:moveTo>
                        <a:pt x="41" y="21"/>
                      </a:moveTo>
                      <a:lnTo>
                        <a:pt x="0" y="0"/>
                      </a:lnTo>
                      <a:lnTo>
                        <a:pt x="0" y="81"/>
                      </a:lnTo>
                      <a:lnTo>
                        <a:pt x="41" y="93"/>
                      </a:lnTo>
                      <a:lnTo>
                        <a:pt x="41" y="21"/>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93" name="Freeform: Shape 62"/>
                <p:cNvSpPr/>
                <p:nvPr/>
              </p:nvSpPr>
              <p:spPr bwMode="auto">
                <a:xfrm>
                  <a:off x="9244013" y="5694363"/>
                  <a:ext cx="65088" cy="128588"/>
                </a:xfrm>
                <a:custGeom>
                  <a:avLst/>
                  <a:gdLst>
                    <a:gd name="T0" fmla="*/ 41 w 41"/>
                    <a:gd name="T1" fmla="*/ 9 h 81"/>
                    <a:gd name="T2" fmla="*/ 0 w 41"/>
                    <a:gd name="T3" fmla="*/ 0 h 81"/>
                    <a:gd name="T4" fmla="*/ 0 w 41"/>
                    <a:gd name="T5" fmla="*/ 80 h 81"/>
                    <a:gd name="T6" fmla="*/ 41 w 41"/>
                    <a:gd name="T7" fmla="*/ 81 h 81"/>
                    <a:gd name="T8" fmla="*/ 41 w 41"/>
                    <a:gd name="T9" fmla="*/ 9 h 81"/>
                  </a:gdLst>
                  <a:ahLst/>
                  <a:cxnLst>
                    <a:cxn ang="0">
                      <a:pos x="T0" y="T1"/>
                    </a:cxn>
                    <a:cxn ang="0">
                      <a:pos x="T2" y="T3"/>
                    </a:cxn>
                    <a:cxn ang="0">
                      <a:pos x="T4" y="T5"/>
                    </a:cxn>
                    <a:cxn ang="0">
                      <a:pos x="T6" y="T7"/>
                    </a:cxn>
                    <a:cxn ang="0">
                      <a:pos x="T8" y="T9"/>
                    </a:cxn>
                  </a:cxnLst>
                  <a:rect l="0" t="0" r="r" b="b"/>
                  <a:pathLst>
                    <a:path w="41" h="81">
                      <a:moveTo>
                        <a:pt x="41" y="9"/>
                      </a:moveTo>
                      <a:lnTo>
                        <a:pt x="0" y="0"/>
                      </a:lnTo>
                      <a:lnTo>
                        <a:pt x="0" y="80"/>
                      </a:lnTo>
                      <a:lnTo>
                        <a:pt x="41" y="81"/>
                      </a:lnTo>
                      <a:lnTo>
                        <a:pt x="41" y="9"/>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grpSp>
          <p:nvGrpSpPr>
            <p:cNvPr id="37" name="Group 81"/>
            <p:cNvGrpSpPr/>
            <p:nvPr/>
          </p:nvGrpSpPr>
          <p:grpSpPr>
            <a:xfrm>
              <a:off x="3444081" y="4520153"/>
              <a:ext cx="1309688" cy="1651000"/>
              <a:chOff x="3049588" y="4167188"/>
              <a:chExt cx="1309688" cy="1651000"/>
            </a:xfrm>
          </p:grpSpPr>
          <p:grpSp>
            <p:nvGrpSpPr>
              <p:cNvPr id="136" name="Group 82"/>
              <p:cNvGrpSpPr/>
              <p:nvPr/>
            </p:nvGrpSpPr>
            <p:grpSpPr>
              <a:xfrm>
                <a:off x="3551238" y="4167188"/>
                <a:ext cx="808038" cy="1643062"/>
                <a:chOff x="3551238" y="4167188"/>
                <a:chExt cx="808038" cy="1643062"/>
              </a:xfrm>
            </p:grpSpPr>
            <p:sp>
              <p:nvSpPr>
                <p:cNvPr id="156" name="Rectangle 102"/>
                <p:cNvSpPr/>
                <p:nvPr/>
              </p:nvSpPr>
              <p:spPr bwMode="auto">
                <a:xfrm>
                  <a:off x="4129088" y="5578475"/>
                  <a:ext cx="230188"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57" name="Rectangle 103"/>
                <p:cNvSpPr/>
                <p:nvPr/>
              </p:nvSpPr>
              <p:spPr bwMode="auto">
                <a:xfrm>
                  <a:off x="4129088" y="5297488"/>
                  <a:ext cx="230188" cy="230188"/>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58" name="Rectangle 104"/>
                <p:cNvSpPr/>
                <p:nvPr/>
              </p:nvSpPr>
              <p:spPr bwMode="auto">
                <a:xfrm>
                  <a:off x="4129088" y="5014913"/>
                  <a:ext cx="230188"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59" name="Rectangle 105"/>
                <p:cNvSpPr/>
                <p:nvPr/>
              </p:nvSpPr>
              <p:spPr bwMode="auto">
                <a:xfrm>
                  <a:off x="4129088" y="4732338"/>
                  <a:ext cx="230188"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60" name="Rectangle 106"/>
                <p:cNvSpPr/>
                <p:nvPr/>
              </p:nvSpPr>
              <p:spPr bwMode="auto">
                <a:xfrm>
                  <a:off x="4129088" y="4449763"/>
                  <a:ext cx="230188"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61" name="Rectangle 107"/>
                <p:cNvSpPr/>
                <p:nvPr/>
              </p:nvSpPr>
              <p:spPr bwMode="auto">
                <a:xfrm>
                  <a:off x="4129088" y="4167188"/>
                  <a:ext cx="230188"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62" name="Rectangle 108"/>
                <p:cNvSpPr/>
                <p:nvPr/>
              </p:nvSpPr>
              <p:spPr bwMode="auto">
                <a:xfrm>
                  <a:off x="3840163" y="5578475"/>
                  <a:ext cx="231775"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63" name="Rectangle 109"/>
                <p:cNvSpPr/>
                <p:nvPr/>
              </p:nvSpPr>
              <p:spPr bwMode="auto">
                <a:xfrm>
                  <a:off x="3840163" y="5297488"/>
                  <a:ext cx="231775" cy="230188"/>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64" name="Rectangle 110"/>
                <p:cNvSpPr/>
                <p:nvPr/>
              </p:nvSpPr>
              <p:spPr bwMode="auto">
                <a:xfrm>
                  <a:off x="3840163" y="5014913"/>
                  <a:ext cx="231775"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65" name="Rectangle 111"/>
                <p:cNvSpPr/>
                <p:nvPr/>
              </p:nvSpPr>
              <p:spPr bwMode="auto">
                <a:xfrm>
                  <a:off x="3840163" y="4732338"/>
                  <a:ext cx="231775"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66" name="Rectangle 112"/>
                <p:cNvSpPr/>
                <p:nvPr/>
              </p:nvSpPr>
              <p:spPr bwMode="auto">
                <a:xfrm>
                  <a:off x="3840163" y="4449763"/>
                  <a:ext cx="231775"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67" name="Rectangle 113"/>
                <p:cNvSpPr/>
                <p:nvPr/>
              </p:nvSpPr>
              <p:spPr bwMode="auto">
                <a:xfrm>
                  <a:off x="3840163" y="4167188"/>
                  <a:ext cx="231775"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68" name="Rectangle 114"/>
                <p:cNvSpPr/>
                <p:nvPr/>
              </p:nvSpPr>
              <p:spPr bwMode="auto">
                <a:xfrm>
                  <a:off x="3551238" y="5578475"/>
                  <a:ext cx="231775"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69" name="Rectangle 115"/>
                <p:cNvSpPr/>
                <p:nvPr/>
              </p:nvSpPr>
              <p:spPr bwMode="auto">
                <a:xfrm>
                  <a:off x="3551238" y="5297488"/>
                  <a:ext cx="231775" cy="230188"/>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70" name="Rectangle 116"/>
                <p:cNvSpPr/>
                <p:nvPr/>
              </p:nvSpPr>
              <p:spPr bwMode="auto">
                <a:xfrm>
                  <a:off x="3551238" y="5014913"/>
                  <a:ext cx="231775"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71" name="Rectangle 117"/>
                <p:cNvSpPr/>
                <p:nvPr/>
              </p:nvSpPr>
              <p:spPr bwMode="auto">
                <a:xfrm>
                  <a:off x="3551238" y="4732338"/>
                  <a:ext cx="231775"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72" name="Rectangle 118"/>
                <p:cNvSpPr/>
                <p:nvPr/>
              </p:nvSpPr>
              <p:spPr bwMode="auto">
                <a:xfrm>
                  <a:off x="3551238" y="4449763"/>
                  <a:ext cx="231775"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73" name="Rectangle 119"/>
                <p:cNvSpPr/>
                <p:nvPr/>
              </p:nvSpPr>
              <p:spPr bwMode="auto">
                <a:xfrm>
                  <a:off x="3551238" y="4167188"/>
                  <a:ext cx="231775" cy="231775"/>
                </a:xfrm>
                <a:prstGeom prst="rect">
                  <a:avLst/>
                </a:pr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nvGrpSpPr>
              <p:cNvPr id="137" name="Group 83"/>
              <p:cNvGrpSpPr/>
              <p:nvPr/>
            </p:nvGrpSpPr>
            <p:grpSpPr>
              <a:xfrm>
                <a:off x="3049588" y="4167188"/>
                <a:ext cx="452437" cy="1651000"/>
                <a:chOff x="3049588" y="4167188"/>
                <a:chExt cx="452437" cy="1651000"/>
              </a:xfrm>
            </p:grpSpPr>
            <p:sp>
              <p:nvSpPr>
                <p:cNvPr id="138" name="Freeform: Shape 84"/>
                <p:cNvSpPr/>
                <p:nvPr/>
              </p:nvSpPr>
              <p:spPr bwMode="auto">
                <a:xfrm>
                  <a:off x="3340100" y="4167188"/>
                  <a:ext cx="161925" cy="355600"/>
                </a:xfrm>
                <a:custGeom>
                  <a:avLst/>
                  <a:gdLst>
                    <a:gd name="T0" fmla="*/ 0 w 102"/>
                    <a:gd name="T1" fmla="*/ 91 h 224"/>
                    <a:gd name="T2" fmla="*/ 102 w 102"/>
                    <a:gd name="T3" fmla="*/ 0 h 224"/>
                    <a:gd name="T4" fmla="*/ 102 w 102"/>
                    <a:gd name="T5" fmla="*/ 146 h 224"/>
                    <a:gd name="T6" fmla="*/ 0 w 102"/>
                    <a:gd name="T7" fmla="*/ 224 h 224"/>
                    <a:gd name="T8" fmla="*/ 0 w 102"/>
                    <a:gd name="T9" fmla="*/ 91 h 224"/>
                  </a:gdLst>
                  <a:ahLst/>
                  <a:cxnLst>
                    <a:cxn ang="0">
                      <a:pos x="T0" y="T1"/>
                    </a:cxn>
                    <a:cxn ang="0">
                      <a:pos x="T2" y="T3"/>
                    </a:cxn>
                    <a:cxn ang="0">
                      <a:pos x="T4" y="T5"/>
                    </a:cxn>
                    <a:cxn ang="0">
                      <a:pos x="T6" y="T7"/>
                    </a:cxn>
                    <a:cxn ang="0">
                      <a:pos x="T8" y="T9"/>
                    </a:cxn>
                  </a:cxnLst>
                  <a:rect l="0" t="0" r="r" b="b"/>
                  <a:pathLst>
                    <a:path w="102" h="224">
                      <a:moveTo>
                        <a:pt x="0" y="91"/>
                      </a:moveTo>
                      <a:lnTo>
                        <a:pt x="102" y="0"/>
                      </a:lnTo>
                      <a:lnTo>
                        <a:pt x="102" y="146"/>
                      </a:lnTo>
                      <a:lnTo>
                        <a:pt x="0" y="224"/>
                      </a:lnTo>
                      <a:lnTo>
                        <a:pt x="0" y="91"/>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39" name="Freeform: Shape 85"/>
                <p:cNvSpPr/>
                <p:nvPr/>
              </p:nvSpPr>
              <p:spPr bwMode="auto">
                <a:xfrm>
                  <a:off x="3340100" y="4449763"/>
                  <a:ext cx="161925" cy="330200"/>
                </a:xfrm>
                <a:custGeom>
                  <a:avLst/>
                  <a:gdLst>
                    <a:gd name="T0" fmla="*/ 0 w 102"/>
                    <a:gd name="T1" fmla="*/ 75 h 208"/>
                    <a:gd name="T2" fmla="*/ 102 w 102"/>
                    <a:gd name="T3" fmla="*/ 0 h 208"/>
                    <a:gd name="T4" fmla="*/ 102 w 102"/>
                    <a:gd name="T5" fmla="*/ 146 h 208"/>
                    <a:gd name="T6" fmla="*/ 0 w 102"/>
                    <a:gd name="T7" fmla="*/ 208 h 208"/>
                    <a:gd name="T8" fmla="*/ 0 w 102"/>
                    <a:gd name="T9" fmla="*/ 75 h 208"/>
                  </a:gdLst>
                  <a:ahLst/>
                  <a:cxnLst>
                    <a:cxn ang="0">
                      <a:pos x="T0" y="T1"/>
                    </a:cxn>
                    <a:cxn ang="0">
                      <a:pos x="T2" y="T3"/>
                    </a:cxn>
                    <a:cxn ang="0">
                      <a:pos x="T4" y="T5"/>
                    </a:cxn>
                    <a:cxn ang="0">
                      <a:pos x="T6" y="T7"/>
                    </a:cxn>
                    <a:cxn ang="0">
                      <a:pos x="T8" y="T9"/>
                    </a:cxn>
                  </a:cxnLst>
                  <a:rect l="0" t="0" r="r" b="b"/>
                  <a:pathLst>
                    <a:path w="102" h="208">
                      <a:moveTo>
                        <a:pt x="0" y="75"/>
                      </a:moveTo>
                      <a:lnTo>
                        <a:pt x="102" y="0"/>
                      </a:lnTo>
                      <a:lnTo>
                        <a:pt x="102" y="146"/>
                      </a:lnTo>
                      <a:lnTo>
                        <a:pt x="0" y="208"/>
                      </a:lnTo>
                      <a:lnTo>
                        <a:pt x="0" y="75"/>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40" name="Freeform: Shape 86"/>
                <p:cNvSpPr/>
                <p:nvPr/>
              </p:nvSpPr>
              <p:spPr bwMode="auto">
                <a:xfrm>
                  <a:off x="3340100" y="4732338"/>
                  <a:ext cx="161925" cy="306388"/>
                </a:xfrm>
                <a:custGeom>
                  <a:avLst/>
                  <a:gdLst>
                    <a:gd name="T0" fmla="*/ 0 w 102"/>
                    <a:gd name="T1" fmla="*/ 59 h 193"/>
                    <a:gd name="T2" fmla="*/ 102 w 102"/>
                    <a:gd name="T3" fmla="*/ 0 h 193"/>
                    <a:gd name="T4" fmla="*/ 102 w 102"/>
                    <a:gd name="T5" fmla="*/ 146 h 193"/>
                    <a:gd name="T6" fmla="*/ 0 w 102"/>
                    <a:gd name="T7" fmla="*/ 193 h 193"/>
                    <a:gd name="T8" fmla="*/ 0 w 102"/>
                    <a:gd name="T9" fmla="*/ 59 h 193"/>
                  </a:gdLst>
                  <a:ahLst/>
                  <a:cxnLst>
                    <a:cxn ang="0">
                      <a:pos x="T0" y="T1"/>
                    </a:cxn>
                    <a:cxn ang="0">
                      <a:pos x="T2" y="T3"/>
                    </a:cxn>
                    <a:cxn ang="0">
                      <a:pos x="T4" y="T5"/>
                    </a:cxn>
                    <a:cxn ang="0">
                      <a:pos x="T6" y="T7"/>
                    </a:cxn>
                    <a:cxn ang="0">
                      <a:pos x="T8" y="T9"/>
                    </a:cxn>
                  </a:cxnLst>
                  <a:rect l="0" t="0" r="r" b="b"/>
                  <a:pathLst>
                    <a:path w="102" h="193">
                      <a:moveTo>
                        <a:pt x="0" y="59"/>
                      </a:moveTo>
                      <a:lnTo>
                        <a:pt x="102" y="0"/>
                      </a:lnTo>
                      <a:lnTo>
                        <a:pt x="102" y="146"/>
                      </a:lnTo>
                      <a:lnTo>
                        <a:pt x="0" y="193"/>
                      </a:lnTo>
                      <a:lnTo>
                        <a:pt x="0" y="59"/>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41" name="Freeform: Shape 87"/>
                <p:cNvSpPr/>
                <p:nvPr/>
              </p:nvSpPr>
              <p:spPr bwMode="auto">
                <a:xfrm>
                  <a:off x="3340100" y="5014913"/>
                  <a:ext cx="161925" cy="282575"/>
                </a:xfrm>
                <a:custGeom>
                  <a:avLst/>
                  <a:gdLst>
                    <a:gd name="T0" fmla="*/ 0 w 102"/>
                    <a:gd name="T1" fmla="*/ 44 h 178"/>
                    <a:gd name="T2" fmla="*/ 102 w 102"/>
                    <a:gd name="T3" fmla="*/ 0 h 178"/>
                    <a:gd name="T4" fmla="*/ 102 w 102"/>
                    <a:gd name="T5" fmla="*/ 146 h 178"/>
                    <a:gd name="T6" fmla="*/ 0 w 102"/>
                    <a:gd name="T7" fmla="*/ 178 h 178"/>
                    <a:gd name="T8" fmla="*/ 0 w 102"/>
                    <a:gd name="T9" fmla="*/ 44 h 178"/>
                  </a:gdLst>
                  <a:ahLst/>
                  <a:cxnLst>
                    <a:cxn ang="0">
                      <a:pos x="T0" y="T1"/>
                    </a:cxn>
                    <a:cxn ang="0">
                      <a:pos x="T2" y="T3"/>
                    </a:cxn>
                    <a:cxn ang="0">
                      <a:pos x="T4" y="T5"/>
                    </a:cxn>
                    <a:cxn ang="0">
                      <a:pos x="T6" y="T7"/>
                    </a:cxn>
                    <a:cxn ang="0">
                      <a:pos x="T8" y="T9"/>
                    </a:cxn>
                  </a:cxnLst>
                  <a:rect l="0" t="0" r="r" b="b"/>
                  <a:pathLst>
                    <a:path w="102" h="178">
                      <a:moveTo>
                        <a:pt x="0" y="44"/>
                      </a:moveTo>
                      <a:lnTo>
                        <a:pt x="102" y="0"/>
                      </a:lnTo>
                      <a:lnTo>
                        <a:pt x="102" y="146"/>
                      </a:lnTo>
                      <a:lnTo>
                        <a:pt x="0" y="178"/>
                      </a:lnTo>
                      <a:lnTo>
                        <a:pt x="0" y="44"/>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42" name="Freeform: Shape 88"/>
                <p:cNvSpPr/>
                <p:nvPr/>
              </p:nvSpPr>
              <p:spPr bwMode="auto">
                <a:xfrm>
                  <a:off x="3340100" y="5297488"/>
                  <a:ext cx="161925" cy="257175"/>
                </a:xfrm>
                <a:custGeom>
                  <a:avLst/>
                  <a:gdLst>
                    <a:gd name="T0" fmla="*/ 0 w 102"/>
                    <a:gd name="T1" fmla="*/ 29 h 162"/>
                    <a:gd name="T2" fmla="*/ 102 w 102"/>
                    <a:gd name="T3" fmla="*/ 0 h 162"/>
                    <a:gd name="T4" fmla="*/ 102 w 102"/>
                    <a:gd name="T5" fmla="*/ 145 h 162"/>
                    <a:gd name="T6" fmla="*/ 0 w 102"/>
                    <a:gd name="T7" fmla="*/ 162 h 162"/>
                    <a:gd name="T8" fmla="*/ 0 w 102"/>
                    <a:gd name="T9" fmla="*/ 29 h 162"/>
                  </a:gdLst>
                  <a:ahLst/>
                  <a:cxnLst>
                    <a:cxn ang="0">
                      <a:pos x="T0" y="T1"/>
                    </a:cxn>
                    <a:cxn ang="0">
                      <a:pos x="T2" y="T3"/>
                    </a:cxn>
                    <a:cxn ang="0">
                      <a:pos x="T4" y="T5"/>
                    </a:cxn>
                    <a:cxn ang="0">
                      <a:pos x="T6" y="T7"/>
                    </a:cxn>
                    <a:cxn ang="0">
                      <a:pos x="T8" y="T9"/>
                    </a:cxn>
                  </a:cxnLst>
                  <a:rect l="0" t="0" r="r" b="b"/>
                  <a:pathLst>
                    <a:path w="102" h="162">
                      <a:moveTo>
                        <a:pt x="0" y="29"/>
                      </a:moveTo>
                      <a:lnTo>
                        <a:pt x="102" y="0"/>
                      </a:lnTo>
                      <a:lnTo>
                        <a:pt x="102" y="145"/>
                      </a:lnTo>
                      <a:lnTo>
                        <a:pt x="0" y="162"/>
                      </a:lnTo>
                      <a:lnTo>
                        <a:pt x="0" y="29"/>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43" name="Freeform: Shape 89"/>
                <p:cNvSpPr/>
                <p:nvPr/>
              </p:nvSpPr>
              <p:spPr bwMode="auto">
                <a:xfrm>
                  <a:off x="3340100" y="5578475"/>
                  <a:ext cx="161925" cy="233363"/>
                </a:xfrm>
                <a:custGeom>
                  <a:avLst/>
                  <a:gdLst>
                    <a:gd name="T0" fmla="*/ 0 w 102"/>
                    <a:gd name="T1" fmla="*/ 14 h 147"/>
                    <a:gd name="T2" fmla="*/ 102 w 102"/>
                    <a:gd name="T3" fmla="*/ 0 h 147"/>
                    <a:gd name="T4" fmla="*/ 102 w 102"/>
                    <a:gd name="T5" fmla="*/ 146 h 147"/>
                    <a:gd name="T6" fmla="*/ 0 w 102"/>
                    <a:gd name="T7" fmla="*/ 147 h 147"/>
                    <a:gd name="T8" fmla="*/ 0 w 102"/>
                    <a:gd name="T9" fmla="*/ 14 h 147"/>
                  </a:gdLst>
                  <a:ahLst/>
                  <a:cxnLst>
                    <a:cxn ang="0">
                      <a:pos x="T0" y="T1"/>
                    </a:cxn>
                    <a:cxn ang="0">
                      <a:pos x="T2" y="T3"/>
                    </a:cxn>
                    <a:cxn ang="0">
                      <a:pos x="T4" y="T5"/>
                    </a:cxn>
                    <a:cxn ang="0">
                      <a:pos x="T6" y="T7"/>
                    </a:cxn>
                    <a:cxn ang="0">
                      <a:pos x="T8" y="T9"/>
                    </a:cxn>
                  </a:cxnLst>
                  <a:rect l="0" t="0" r="r" b="b"/>
                  <a:pathLst>
                    <a:path w="102" h="147">
                      <a:moveTo>
                        <a:pt x="0" y="14"/>
                      </a:moveTo>
                      <a:lnTo>
                        <a:pt x="102" y="0"/>
                      </a:lnTo>
                      <a:lnTo>
                        <a:pt x="102" y="146"/>
                      </a:lnTo>
                      <a:lnTo>
                        <a:pt x="0" y="147"/>
                      </a:lnTo>
                      <a:lnTo>
                        <a:pt x="0" y="14"/>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44" name="Freeform: Shape 90"/>
                <p:cNvSpPr/>
                <p:nvPr/>
              </p:nvSpPr>
              <p:spPr bwMode="auto">
                <a:xfrm>
                  <a:off x="3171825" y="4346575"/>
                  <a:ext cx="127000" cy="330200"/>
                </a:xfrm>
                <a:custGeom>
                  <a:avLst/>
                  <a:gdLst>
                    <a:gd name="T0" fmla="*/ 0 w 80"/>
                    <a:gd name="T1" fmla="*/ 90 h 208"/>
                    <a:gd name="T2" fmla="*/ 80 w 80"/>
                    <a:gd name="T3" fmla="*/ 0 h 208"/>
                    <a:gd name="T4" fmla="*/ 80 w 80"/>
                    <a:gd name="T5" fmla="*/ 130 h 208"/>
                    <a:gd name="T6" fmla="*/ 0 w 80"/>
                    <a:gd name="T7" fmla="*/ 208 h 208"/>
                    <a:gd name="T8" fmla="*/ 0 w 80"/>
                    <a:gd name="T9" fmla="*/ 90 h 208"/>
                  </a:gdLst>
                  <a:ahLst/>
                  <a:cxnLst>
                    <a:cxn ang="0">
                      <a:pos x="T0" y="T1"/>
                    </a:cxn>
                    <a:cxn ang="0">
                      <a:pos x="T2" y="T3"/>
                    </a:cxn>
                    <a:cxn ang="0">
                      <a:pos x="T4" y="T5"/>
                    </a:cxn>
                    <a:cxn ang="0">
                      <a:pos x="T6" y="T7"/>
                    </a:cxn>
                    <a:cxn ang="0">
                      <a:pos x="T8" y="T9"/>
                    </a:cxn>
                  </a:cxnLst>
                  <a:rect l="0" t="0" r="r" b="b"/>
                  <a:pathLst>
                    <a:path w="80" h="208">
                      <a:moveTo>
                        <a:pt x="0" y="90"/>
                      </a:moveTo>
                      <a:lnTo>
                        <a:pt x="80" y="0"/>
                      </a:lnTo>
                      <a:lnTo>
                        <a:pt x="80" y="130"/>
                      </a:lnTo>
                      <a:lnTo>
                        <a:pt x="0" y="208"/>
                      </a:lnTo>
                      <a:lnTo>
                        <a:pt x="0" y="90"/>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45" name="Freeform: Shape 91"/>
                <p:cNvSpPr/>
                <p:nvPr/>
              </p:nvSpPr>
              <p:spPr bwMode="auto">
                <a:xfrm>
                  <a:off x="3171825" y="4597400"/>
                  <a:ext cx="127000" cy="306388"/>
                </a:xfrm>
                <a:custGeom>
                  <a:avLst/>
                  <a:gdLst>
                    <a:gd name="T0" fmla="*/ 0 w 80"/>
                    <a:gd name="T1" fmla="*/ 75 h 193"/>
                    <a:gd name="T2" fmla="*/ 80 w 80"/>
                    <a:gd name="T3" fmla="*/ 0 h 193"/>
                    <a:gd name="T4" fmla="*/ 80 w 80"/>
                    <a:gd name="T5" fmla="*/ 131 h 193"/>
                    <a:gd name="T6" fmla="*/ 0 w 80"/>
                    <a:gd name="T7" fmla="*/ 193 h 193"/>
                    <a:gd name="T8" fmla="*/ 0 w 80"/>
                    <a:gd name="T9" fmla="*/ 75 h 193"/>
                  </a:gdLst>
                  <a:ahLst/>
                  <a:cxnLst>
                    <a:cxn ang="0">
                      <a:pos x="T0" y="T1"/>
                    </a:cxn>
                    <a:cxn ang="0">
                      <a:pos x="T2" y="T3"/>
                    </a:cxn>
                    <a:cxn ang="0">
                      <a:pos x="T4" y="T5"/>
                    </a:cxn>
                    <a:cxn ang="0">
                      <a:pos x="T6" y="T7"/>
                    </a:cxn>
                    <a:cxn ang="0">
                      <a:pos x="T8" y="T9"/>
                    </a:cxn>
                  </a:cxnLst>
                  <a:rect l="0" t="0" r="r" b="b"/>
                  <a:pathLst>
                    <a:path w="80" h="193">
                      <a:moveTo>
                        <a:pt x="0" y="75"/>
                      </a:moveTo>
                      <a:lnTo>
                        <a:pt x="80" y="0"/>
                      </a:lnTo>
                      <a:lnTo>
                        <a:pt x="80" y="131"/>
                      </a:lnTo>
                      <a:lnTo>
                        <a:pt x="0" y="193"/>
                      </a:lnTo>
                      <a:lnTo>
                        <a:pt x="0" y="75"/>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46" name="Freeform: Shape 92"/>
                <p:cNvSpPr/>
                <p:nvPr/>
              </p:nvSpPr>
              <p:spPr bwMode="auto">
                <a:xfrm>
                  <a:off x="3171825" y="4849813"/>
                  <a:ext cx="127000" cy="282575"/>
                </a:xfrm>
                <a:custGeom>
                  <a:avLst/>
                  <a:gdLst>
                    <a:gd name="T0" fmla="*/ 0 w 80"/>
                    <a:gd name="T1" fmla="*/ 60 h 178"/>
                    <a:gd name="T2" fmla="*/ 80 w 80"/>
                    <a:gd name="T3" fmla="*/ 0 h 178"/>
                    <a:gd name="T4" fmla="*/ 80 w 80"/>
                    <a:gd name="T5" fmla="*/ 130 h 178"/>
                    <a:gd name="T6" fmla="*/ 0 w 80"/>
                    <a:gd name="T7" fmla="*/ 178 h 178"/>
                    <a:gd name="T8" fmla="*/ 0 w 80"/>
                    <a:gd name="T9" fmla="*/ 60 h 178"/>
                  </a:gdLst>
                  <a:ahLst/>
                  <a:cxnLst>
                    <a:cxn ang="0">
                      <a:pos x="T0" y="T1"/>
                    </a:cxn>
                    <a:cxn ang="0">
                      <a:pos x="T2" y="T3"/>
                    </a:cxn>
                    <a:cxn ang="0">
                      <a:pos x="T4" y="T5"/>
                    </a:cxn>
                    <a:cxn ang="0">
                      <a:pos x="T6" y="T7"/>
                    </a:cxn>
                    <a:cxn ang="0">
                      <a:pos x="T8" y="T9"/>
                    </a:cxn>
                  </a:cxnLst>
                  <a:rect l="0" t="0" r="r" b="b"/>
                  <a:pathLst>
                    <a:path w="80" h="178">
                      <a:moveTo>
                        <a:pt x="0" y="60"/>
                      </a:moveTo>
                      <a:lnTo>
                        <a:pt x="80" y="0"/>
                      </a:lnTo>
                      <a:lnTo>
                        <a:pt x="80" y="130"/>
                      </a:lnTo>
                      <a:lnTo>
                        <a:pt x="0" y="178"/>
                      </a:lnTo>
                      <a:lnTo>
                        <a:pt x="0" y="60"/>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47" name="Freeform: Shape 93"/>
                <p:cNvSpPr/>
                <p:nvPr/>
              </p:nvSpPr>
              <p:spPr bwMode="auto">
                <a:xfrm>
                  <a:off x="3171825" y="5102225"/>
                  <a:ext cx="127000" cy="257175"/>
                </a:xfrm>
                <a:custGeom>
                  <a:avLst/>
                  <a:gdLst>
                    <a:gd name="T0" fmla="*/ 0 w 80"/>
                    <a:gd name="T1" fmla="*/ 44 h 162"/>
                    <a:gd name="T2" fmla="*/ 80 w 80"/>
                    <a:gd name="T3" fmla="*/ 0 h 162"/>
                    <a:gd name="T4" fmla="*/ 80 w 80"/>
                    <a:gd name="T5" fmla="*/ 130 h 162"/>
                    <a:gd name="T6" fmla="*/ 0 w 80"/>
                    <a:gd name="T7" fmla="*/ 162 h 162"/>
                    <a:gd name="T8" fmla="*/ 0 w 80"/>
                    <a:gd name="T9" fmla="*/ 44 h 162"/>
                  </a:gdLst>
                  <a:ahLst/>
                  <a:cxnLst>
                    <a:cxn ang="0">
                      <a:pos x="T0" y="T1"/>
                    </a:cxn>
                    <a:cxn ang="0">
                      <a:pos x="T2" y="T3"/>
                    </a:cxn>
                    <a:cxn ang="0">
                      <a:pos x="T4" y="T5"/>
                    </a:cxn>
                    <a:cxn ang="0">
                      <a:pos x="T6" y="T7"/>
                    </a:cxn>
                    <a:cxn ang="0">
                      <a:pos x="T8" y="T9"/>
                    </a:cxn>
                  </a:cxnLst>
                  <a:rect l="0" t="0" r="r" b="b"/>
                  <a:pathLst>
                    <a:path w="80" h="162">
                      <a:moveTo>
                        <a:pt x="0" y="44"/>
                      </a:moveTo>
                      <a:lnTo>
                        <a:pt x="80" y="0"/>
                      </a:lnTo>
                      <a:lnTo>
                        <a:pt x="80" y="130"/>
                      </a:lnTo>
                      <a:lnTo>
                        <a:pt x="0" y="162"/>
                      </a:lnTo>
                      <a:lnTo>
                        <a:pt x="0" y="44"/>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48" name="Freeform: Shape 94"/>
                <p:cNvSpPr/>
                <p:nvPr/>
              </p:nvSpPr>
              <p:spPr bwMode="auto">
                <a:xfrm>
                  <a:off x="3171825" y="5353050"/>
                  <a:ext cx="127000" cy="234950"/>
                </a:xfrm>
                <a:custGeom>
                  <a:avLst/>
                  <a:gdLst>
                    <a:gd name="T0" fmla="*/ 0 w 80"/>
                    <a:gd name="T1" fmla="*/ 30 h 148"/>
                    <a:gd name="T2" fmla="*/ 80 w 80"/>
                    <a:gd name="T3" fmla="*/ 0 h 148"/>
                    <a:gd name="T4" fmla="*/ 80 w 80"/>
                    <a:gd name="T5" fmla="*/ 131 h 148"/>
                    <a:gd name="T6" fmla="*/ 0 w 80"/>
                    <a:gd name="T7" fmla="*/ 148 h 148"/>
                    <a:gd name="T8" fmla="*/ 0 w 80"/>
                    <a:gd name="T9" fmla="*/ 30 h 148"/>
                  </a:gdLst>
                  <a:ahLst/>
                  <a:cxnLst>
                    <a:cxn ang="0">
                      <a:pos x="T0" y="T1"/>
                    </a:cxn>
                    <a:cxn ang="0">
                      <a:pos x="T2" y="T3"/>
                    </a:cxn>
                    <a:cxn ang="0">
                      <a:pos x="T4" y="T5"/>
                    </a:cxn>
                    <a:cxn ang="0">
                      <a:pos x="T6" y="T7"/>
                    </a:cxn>
                    <a:cxn ang="0">
                      <a:pos x="T8" y="T9"/>
                    </a:cxn>
                  </a:cxnLst>
                  <a:rect l="0" t="0" r="r" b="b"/>
                  <a:pathLst>
                    <a:path w="80" h="148">
                      <a:moveTo>
                        <a:pt x="0" y="30"/>
                      </a:moveTo>
                      <a:lnTo>
                        <a:pt x="80" y="0"/>
                      </a:lnTo>
                      <a:lnTo>
                        <a:pt x="80" y="131"/>
                      </a:lnTo>
                      <a:lnTo>
                        <a:pt x="0" y="148"/>
                      </a:lnTo>
                      <a:lnTo>
                        <a:pt x="0" y="30"/>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49" name="Freeform: Shape 95"/>
                <p:cNvSpPr/>
                <p:nvPr/>
              </p:nvSpPr>
              <p:spPr bwMode="auto">
                <a:xfrm>
                  <a:off x="3171825" y="5605463"/>
                  <a:ext cx="127000" cy="209550"/>
                </a:xfrm>
                <a:custGeom>
                  <a:avLst/>
                  <a:gdLst>
                    <a:gd name="T0" fmla="*/ 0 w 80"/>
                    <a:gd name="T1" fmla="*/ 14 h 132"/>
                    <a:gd name="T2" fmla="*/ 80 w 80"/>
                    <a:gd name="T3" fmla="*/ 0 h 132"/>
                    <a:gd name="T4" fmla="*/ 80 w 80"/>
                    <a:gd name="T5" fmla="*/ 131 h 132"/>
                    <a:gd name="T6" fmla="*/ 0 w 80"/>
                    <a:gd name="T7" fmla="*/ 132 h 132"/>
                    <a:gd name="T8" fmla="*/ 0 w 80"/>
                    <a:gd name="T9" fmla="*/ 14 h 132"/>
                  </a:gdLst>
                  <a:ahLst/>
                  <a:cxnLst>
                    <a:cxn ang="0">
                      <a:pos x="T0" y="T1"/>
                    </a:cxn>
                    <a:cxn ang="0">
                      <a:pos x="T2" y="T3"/>
                    </a:cxn>
                    <a:cxn ang="0">
                      <a:pos x="T4" y="T5"/>
                    </a:cxn>
                    <a:cxn ang="0">
                      <a:pos x="T6" y="T7"/>
                    </a:cxn>
                    <a:cxn ang="0">
                      <a:pos x="T8" y="T9"/>
                    </a:cxn>
                  </a:cxnLst>
                  <a:rect l="0" t="0" r="r" b="b"/>
                  <a:pathLst>
                    <a:path w="80" h="132">
                      <a:moveTo>
                        <a:pt x="0" y="14"/>
                      </a:moveTo>
                      <a:lnTo>
                        <a:pt x="80" y="0"/>
                      </a:lnTo>
                      <a:lnTo>
                        <a:pt x="80" y="131"/>
                      </a:lnTo>
                      <a:lnTo>
                        <a:pt x="0" y="132"/>
                      </a:lnTo>
                      <a:lnTo>
                        <a:pt x="0" y="14"/>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50" name="Freeform: Shape 96"/>
                <p:cNvSpPr/>
                <p:nvPr/>
              </p:nvSpPr>
              <p:spPr bwMode="auto">
                <a:xfrm>
                  <a:off x="3049588" y="4524375"/>
                  <a:ext cx="90488" cy="306388"/>
                </a:xfrm>
                <a:custGeom>
                  <a:avLst/>
                  <a:gdLst>
                    <a:gd name="T0" fmla="*/ 0 w 57"/>
                    <a:gd name="T1" fmla="*/ 90 h 193"/>
                    <a:gd name="T2" fmla="*/ 57 w 57"/>
                    <a:gd name="T3" fmla="*/ 0 h 193"/>
                    <a:gd name="T4" fmla="*/ 57 w 57"/>
                    <a:gd name="T5" fmla="*/ 115 h 193"/>
                    <a:gd name="T6" fmla="*/ 0 w 57"/>
                    <a:gd name="T7" fmla="*/ 193 h 193"/>
                    <a:gd name="T8" fmla="*/ 0 w 57"/>
                    <a:gd name="T9" fmla="*/ 90 h 193"/>
                  </a:gdLst>
                  <a:ahLst/>
                  <a:cxnLst>
                    <a:cxn ang="0">
                      <a:pos x="T0" y="T1"/>
                    </a:cxn>
                    <a:cxn ang="0">
                      <a:pos x="T2" y="T3"/>
                    </a:cxn>
                    <a:cxn ang="0">
                      <a:pos x="T4" y="T5"/>
                    </a:cxn>
                    <a:cxn ang="0">
                      <a:pos x="T6" y="T7"/>
                    </a:cxn>
                    <a:cxn ang="0">
                      <a:pos x="T8" y="T9"/>
                    </a:cxn>
                  </a:cxnLst>
                  <a:rect l="0" t="0" r="r" b="b"/>
                  <a:pathLst>
                    <a:path w="57" h="193">
                      <a:moveTo>
                        <a:pt x="0" y="90"/>
                      </a:moveTo>
                      <a:lnTo>
                        <a:pt x="57" y="0"/>
                      </a:lnTo>
                      <a:lnTo>
                        <a:pt x="57" y="115"/>
                      </a:lnTo>
                      <a:lnTo>
                        <a:pt x="0" y="193"/>
                      </a:lnTo>
                      <a:lnTo>
                        <a:pt x="0" y="90"/>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51" name="Freeform: Shape 97"/>
                <p:cNvSpPr/>
                <p:nvPr/>
              </p:nvSpPr>
              <p:spPr bwMode="auto">
                <a:xfrm>
                  <a:off x="3049588" y="4746625"/>
                  <a:ext cx="90488" cy="280988"/>
                </a:xfrm>
                <a:custGeom>
                  <a:avLst/>
                  <a:gdLst>
                    <a:gd name="T0" fmla="*/ 0 w 57"/>
                    <a:gd name="T1" fmla="*/ 75 h 177"/>
                    <a:gd name="T2" fmla="*/ 57 w 57"/>
                    <a:gd name="T3" fmla="*/ 0 h 177"/>
                    <a:gd name="T4" fmla="*/ 57 w 57"/>
                    <a:gd name="T5" fmla="*/ 115 h 177"/>
                    <a:gd name="T6" fmla="*/ 0 w 57"/>
                    <a:gd name="T7" fmla="*/ 177 h 177"/>
                    <a:gd name="T8" fmla="*/ 0 w 57"/>
                    <a:gd name="T9" fmla="*/ 75 h 177"/>
                  </a:gdLst>
                  <a:ahLst/>
                  <a:cxnLst>
                    <a:cxn ang="0">
                      <a:pos x="T0" y="T1"/>
                    </a:cxn>
                    <a:cxn ang="0">
                      <a:pos x="T2" y="T3"/>
                    </a:cxn>
                    <a:cxn ang="0">
                      <a:pos x="T4" y="T5"/>
                    </a:cxn>
                    <a:cxn ang="0">
                      <a:pos x="T6" y="T7"/>
                    </a:cxn>
                    <a:cxn ang="0">
                      <a:pos x="T8" y="T9"/>
                    </a:cxn>
                  </a:cxnLst>
                  <a:rect l="0" t="0" r="r" b="b"/>
                  <a:pathLst>
                    <a:path w="57" h="177">
                      <a:moveTo>
                        <a:pt x="0" y="75"/>
                      </a:moveTo>
                      <a:lnTo>
                        <a:pt x="57" y="0"/>
                      </a:lnTo>
                      <a:lnTo>
                        <a:pt x="57" y="115"/>
                      </a:lnTo>
                      <a:lnTo>
                        <a:pt x="0" y="177"/>
                      </a:lnTo>
                      <a:lnTo>
                        <a:pt x="0" y="75"/>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52" name="Freeform: Shape 98"/>
                <p:cNvSpPr/>
                <p:nvPr/>
              </p:nvSpPr>
              <p:spPr bwMode="auto">
                <a:xfrm>
                  <a:off x="3049588" y="4968875"/>
                  <a:ext cx="90488" cy="257175"/>
                </a:xfrm>
                <a:custGeom>
                  <a:avLst/>
                  <a:gdLst>
                    <a:gd name="T0" fmla="*/ 0 w 57"/>
                    <a:gd name="T1" fmla="*/ 59 h 162"/>
                    <a:gd name="T2" fmla="*/ 57 w 57"/>
                    <a:gd name="T3" fmla="*/ 0 h 162"/>
                    <a:gd name="T4" fmla="*/ 57 w 57"/>
                    <a:gd name="T5" fmla="*/ 114 h 162"/>
                    <a:gd name="T6" fmla="*/ 0 w 57"/>
                    <a:gd name="T7" fmla="*/ 162 h 162"/>
                    <a:gd name="T8" fmla="*/ 0 w 57"/>
                    <a:gd name="T9" fmla="*/ 59 h 162"/>
                  </a:gdLst>
                  <a:ahLst/>
                  <a:cxnLst>
                    <a:cxn ang="0">
                      <a:pos x="T0" y="T1"/>
                    </a:cxn>
                    <a:cxn ang="0">
                      <a:pos x="T2" y="T3"/>
                    </a:cxn>
                    <a:cxn ang="0">
                      <a:pos x="T4" y="T5"/>
                    </a:cxn>
                    <a:cxn ang="0">
                      <a:pos x="T6" y="T7"/>
                    </a:cxn>
                    <a:cxn ang="0">
                      <a:pos x="T8" y="T9"/>
                    </a:cxn>
                  </a:cxnLst>
                  <a:rect l="0" t="0" r="r" b="b"/>
                  <a:pathLst>
                    <a:path w="57" h="162">
                      <a:moveTo>
                        <a:pt x="0" y="59"/>
                      </a:moveTo>
                      <a:lnTo>
                        <a:pt x="57" y="0"/>
                      </a:lnTo>
                      <a:lnTo>
                        <a:pt x="57" y="114"/>
                      </a:lnTo>
                      <a:lnTo>
                        <a:pt x="0" y="162"/>
                      </a:lnTo>
                      <a:lnTo>
                        <a:pt x="0" y="59"/>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53" name="Freeform: Shape 99"/>
                <p:cNvSpPr/>
                <p:nvPr/>
              </p:nvSpPr>
              <p:spPr bwMode="auto">
                <a:xfrm>
                  <a:off x="3049588" y="5189538"/>
                  <a:ext cx="90488" cy="233363"/>
                </a:xfrm>
                <a:custGeom>
                  <a:avLst/>
                  <a:gdLst>
                    <a:gd name="T0" fmla="*/ 0 w 57"/>
                    <a:gd name="T1" fmla="*/ 45 h 147"/>
                    <a:gd name="T2" fmla="*/ 57 w 57"/>
                    <a:gd name="T3" fmla="*/ 0 h 147"/>
                    <a:gd name="T4" fmla="*/ 57 w 57"/>
                    <a:gd name="T5" fmla="*/ 115 h 147"/>
                    <a:gd name="T6" fmla="*/ 0 w 57"/>
                    <a:gd name="T7" fmla="*/ 147 h 147"/>
                    <a:gd name="T8" fmla="*/ 0 w 57"/>
                    <a:gd name="T9" fmla="*/ 45 h 147"/>
                  </a:gdLst>
                  <a:ahLst/>
                  <a:cxnLst>
                    <a:cxn ang="0">
                      <a:pos x="T0" y="T1"/>
                    </a:cxn>
                    <a:cxn ang="0">
                      <a:pos x="T2" y="T3"/>
                    </a:cxn>
                    <a:cxn ang="0">
                      <a:pos x="T4" y="T5"/>
                    </a:cxn>
                    <a:cxn ang="0">
                      <a:pos x="T6" y="T7"/>
                    </a:cxn>
                    <a:cxn ang="0">
                      <a:pos x="T8" y="T9"/>
                    </a:cxn>
                  </a:cxnLst>
                  <a:rect l="0" t="0" r="r" b="b"/>
                  <a:pathLst>
                    <a:path w="57" h="147">
                      <a:moveTo>
                        <a:pt x="0" y="45"/>
                      </a:moveTo>
                      <a:lnTo>
                        <a:pt x="57" y="0"/>
                      </a:lnTo>
                      <a:lnTo>
                        <a:pt x="57" y="115"/>
                      </a:lnTo>
                      <a:lnTo>
                        <a:pt x="0" y="147"/>
                      </a:lnTo>
                      <a:lnTo>
                        <a:pt x="0" y="45"/>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54" name="Freeform: Shape 100"/>
                <p:cNvSpPr/>
                <p:nvPr/>
              </p:nvSpPr>
              <p:spPr bwMode="auto">
                <a:xfrm>
                  <a:off x="3049588" y="5411788"/>
                  <a:ext cx="90488" cy="207963"/>
                </a:xfrm>
                <a:custGeom>
                  <a:avLst/>
                  <a:gdLst>
                    <a:gd name="T0" fmla="*/ 0 w 57"/>
                    <a:gd name="T1" fmla="*/ 29 h 131"/>
                    <a:gd name="T2" fmla="*/ 57 w 57"/>
                    <a:gd name="T3" fmla="*/ 0 h 131"/>
                    <a:gd name="T4" fmla="*/ 57 w 57"/>
                    <a:gd name="T5" fmla="*/ 115 h 131"/>
                    <a:gd name="T6" fmla="*/ 0 w 57"/>
                    <a:gd name="T7" fmla="*/ 131 h 131"/>
                    <a:gd name="T8" fmla="*/ 0 w 57"/>
                    <a:gd name="T9" fmla="*/ 29 h 131"/>
                  </a:gdLst>
                  <a:ahLst/>
                  <a:cxnLst>
                    <a:cxn ang="0">
                      <a:pos x="T0" y="T1"/>
                    </a:cxn>
                    <a:cxn ang="0">
                      <a:pos x="T2" y="T3"/>
                    </a:cxn>
                    <a:cxn ang="0">
                      <a:pos x="T4" y="T5"/>
                    </a:cxn>
                    <a:cxn ang="0">
                      <a:pos x="T6" y="T7"/>
                    </a:cxn>
                    <a:cxn ang="0">
                      <a:pos x="T8" y="T9"/>
                    </a:cxn>
                  </a:cxnLst>
                  <a:rect l="0" t="0" r="r" b="b"/>
                  <a:pathLst>
                    <a:path w="57" h="131">
                      <a:moveTo>
                        <a:pt x="0" y="29"/>
                      </a:moveTo>
                      <a:lnTo>
                        <a:pt x="57" y="0"/>
                      </a:lnTo>
                      <a:lnTo>
                        <a:pt x="57" y="115"/>
                      </a:lnTo>
                      <a:lnTo>
                        <a:pt x="0" y="131"/>
                      </a:lnTo>
                      <a:lnTo>
                        <a:pt x="0" y="29"/>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55" name="Freeform: Shape 101"/>
                <p:cNvSpPr/>
                <p:nvPr/>
              </p:nvSpPr>
              <p:spPr bwMode="auto">
                <a:xfrm>
                  <a:off x="3049588" y="5634038"/>
                  <a:ext cx="90488" cy="184150"/>
                </a:xfrm>
                <a:custGeom>
                  <a:avLst/>
                  <a:gdLst>
                    <a:gd name="T0" fmla="*/ 0 w 57"/>
                    <a:gd name="T1" fmla="*/ 13 h 116"/>
                    <a:gd name="T2" fmla="*/ 57 w 57"/>
                    <a:gd name="T3" fmla="*/ 0 h 116"/>
                    <a:gd name="T4" fmla="*/ 57 w 57"/>
                    <a:gd name="T5" fmla="*/ 114 h 116"/>
                    <a:gd name="T6" fmla="*/ 0 w 57"/>
                    <a:gd name="T7" fmla="*/ 116 h 116"/>
                    <a:gd name="T8" fmla="*/ 0 w 57"/>
                    <a:gd name="T9" fmla="*/ 13 h 116"/>
                  </a:gdLst>
                  <a:ahLst/>
                  <a:cxnLst>
                    <a:cxn ang="0">
                      <a:pos x="T0" y="T1"/>
                    </a:cxn>
                    <a:cxn ang="0">
                      <a:pos x="T2" y="T3"/>
                    </a:cxn>
                    <a:cxn ang="0">
                      <a:pos x="T4" y="T5"/>
                    </a:cxn>
                    <a:cxn ang="0">
                      <a:pos x="T6" y="T7"/>
                    </a:cxn>
                    <a:cxn ang="0">
                      <a:pos x="T8" y="T9"/>
                    </a:cxn>
                  </a:cxnLst>
                  <a:rect l="0" t="0" r="r" b="b"/>
                  <a:pathLst>
                    <a:path w="57" h="116">
                      <a:moveTo>
                        <a:pt x="0" y="13"/>
                      </a:moveTo>
                      <a:lnTo>
                        <a:pt x="57" y="0"/>
                      </a:lnTo>
                      <a:lnTo>
                        <a:pt x="57" y="114"/>
                      </a:lnTo>
                      <a:lnTo>
                        <a:pt x="0" y="116"/>
                      </a:lnTo>
                      <a:lnTo>
                        <a:pt x="0" y="13"/>
                      </a:lnTo>
                      <a:close/>
                    </a:path>
                  </a:pathLst>
                </a:custGeom>
                <a:solidFill>
                  <a:schemeClr val="accent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grpSp>
          <p:nvGrpSpPr>
            <p:cNvPr id="38" name="Group 120"/>
            <p:cNvGrpSpPr/>
            <p:nvPr/>
          </p:nvGrpSpPr>
          <p:grpSpPr>
            <a:xfrm>
              <a:off x="2488406" y="5017040"/>
              <a:ext cx="920750" cy="1158876"/>
              <a:chOff x="2093913" y="4664075"/>
              <a:chExt cx="920750" cy="1158876"/>
            </a:xfrm>
          </p:grpSpPr>
          <p:grpSp>
            <p:nvGrpSpPr>
              <p:cNvPr id="98" name="Group 121"/>
              <p:cNvGrpSpPr/>
              <p:nvPr/>
            </p:nvGrpSpPr>
            <p:grpSpPr>
              <a:xfrm>
                <a:off x="2447925" y="4664075"/>
                <a:ext cx="566738" cy="1154113"/>
                <a:chOff x="2447925" y="4664075"/>
                <a:chExt cx="566738" cy="1154113"/>
              </a:xfrm>
            </p:grpSpPr>
            <p:sp>
              <p:nvSpPr>
                <p:cNvPr id="118" name="Rectangle 141"/>
                <p:cNvSpPr/>
                <p:nvPr/>
              </p:nvSpPr>
              <p:spPr bwMode="auto">
                <a:xfrm>
                  <a:off x="2852738" y="5654675"/>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19" name="Rectangle 142"/>
                <p:cNvSpPr/>
                <p:nvPr/>
              </p:nvSpPr>
              <p:spPr bwMode="auto">
                <a:xfrm>
                  <a:off x="2852738" y="5456238"/>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20" name="Rectangle 143"/>
                <p:cNvSpPr/>
                <p:nvPr/>
              </p:nvSpPr>
              <p:spPr bwMode="auto">
                <a:xfrm>
                  <a:off x="2852738" y="5259388"/>
                  <a:ext cx="161925" cy="161925"/>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21" name="Rectangle 144"/>
                <p:cNvSpPr/>
                <p:nvPr/>
              </p:nvSpPr>
              <p:spPr bwMode="auto">
                <a:xfrm>
                  <a:off x="2852738" y="5060950"/>
                  <a:ext cx="161925" cy="161925"/>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22" name="Rectangle 145"/>
                <p:cNvSpPr/>
                <p:nvPr/>
              </p:nvSpPr>
              <p:spPr bwMode="auto">
                <a:xfrm>
                  <a:off x="2852738" y="4862513"/>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23" name="Rectangle 146"/>
                <p:cNvSpPr/>
                <p:nvPr/>
              </p:nvSpPr>
              <p:spPr bwMode="auto">
                <a:xfrm>
                  <a:off x="2852738" y="4664075"/>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24" name="Rectangle 147"/>
                <p:cNvSpPr/>
                <p:nvPr/>
              </p:nvSpPr>
              <p:spPr bwMode="auto">
                <a:xfrm>
                  <a:off x="2651125" y="5654675"/>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25" name="Rectangle 148"/>
                <p:cNvSpPr/>
                <p:nvPr/>
              </p:nvSpPr>
              <p:spPr bwMode="auto">
                <a:xfrm>
                  <a:off x="2651125" y="5456238"/>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26" name="Rectangle 149"/>
                <p:cNvSpPr/>
                <p:nvPr/>
              </p:nvSpPr>
              <p:spPr bwMode="auto">
                <a:xfrm>
                  <a:off x="2651125" y="5259388"/>
                  <a:ext cx="161925" cy="161925"/>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27" name="Rectangle 150"/>
                <p:cNvSpPr/>
                <p:nvPr/>
              </p:nvSpPr>
              <p:spPr bwMode="auto">
                <a:xfrm>
                  <a:off x="2651125" y="5060950"/>
                  <a:ext cx="161925" cy="161925"/>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28" name="Rectangle 151"/>
                <p:cNvSpPr/>
                <p:nvPr/>
              </p:nvSpPr>
              <p:spPr bwMode="auto">
                <a:xfrm>
                  <a:off x="2651125" y="4862513"/>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29" name="Rectangle 152"/>
                <p:cNvSpPr/>
                <p:nvPr/>
              </p:nvSpPr>
              <p:spPr bwMode="auto">
                <a:xfrm>
                  <a:off x="2651125" y="4664075"/>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30" name="Rectangle 153"/>
                <p:cNvSpPr/>
                <p:nvPr/>
              </p:nvSpPr>
              <p:spPr bwMode="auto">
                <a:xfrm>
                  <a:off x="2447925" y="5654675"/>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31" name="Rectangle 154"/>
                <p:cNvSpPr/>
                <p:nvPr/>
              </p:nvSpPr>
              <p:spPr bwMode="auto">
                <a:xfrm>
                  <a:off x="2447925" y="5456238"/>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32" name="Rectangle 155"/>
                <p:cNvSpPr/>
                <p:nvPr/>
              </p:nvSpPr>
              <p:spPr bwMode="auto">
                <a:xfrm>
                  <a:off x="2447925" y="5259388"/>
                  <a:ext cx="161925" cy="161925"/>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33" name="Rectangle 156"/>
                <p:cNvSpPr/>
                <p:nvPr/>
              </p:nvSpPr>
              <p:spPr bwMode="auto">
                <a:xfrm>
                  <a:off x="2447925" y="5060950"/>
                  <a:ext cx="161925" cy="161925"/>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34" name="Rectangle 157"/>
                <p:cNvSpPr/>
                <p:nvPr/>
              </p:nvSpPr>
              <p:spPr bwMode="auto">
                <a:xfrm>
                  <a:off x="2447925" y="4862513"/>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35" name="Rectangle 158"/>
                <p:cNvSpPr/>
                <p:nvPr/>
              </p:nvSpPr>
              <p:spPr bwMode="auto">
                <a:xfrm>
                  <a:off x="2447925" y="4664075"/>
                  <a:ext cx="161925" cy="163513"/>
                </a:xfrm>
                <a:prstGeom prst="rect">
                  <a:avLst/>
                </a:pr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nvGrpSpPr>
              <p:cNvPr id="99" name="Group 122"/>
              <p:cNvGrpSpPr/>
              <p:nvPr/>
            </p:nvGrpSpPr>
            <p:grpSpPr>
              <a:xfrm>
                <a:off x="2093913" y="4664075"/>
                <a:ext cx="319087" cy="1158876"/>
                <a:chOff x="2093913" y="4664075"/>
                <a:chExt cx="319087" cy="1158876"/>
              </a:xfrm>
            </p:grpSpPr>
            <p:sp>
              <p:nvSpPr>
                <p:cNvPr id="100" name="Freeform: Shape 123"/>
                <p:cNvSpPr/>
                <p:nvPr/>
              </p:nvSpPr>
              <p:spPr bwMode="auto">
                <a:xfrm>
                  <a:off x="2298700" y="4664075"/>
                  <a:ext cx="114300" cy="249238"/>
                </a:xfrm>
                <a:custGeom>
                  <a:avLst/>
                  <a:gdLst>
                    <a:gd name="T0" fmla="*/ 0 w 72"/>
                    <a:gd name="T1" fmla="*/ 63 h 157"/>
                    <a:gd name="T2" fmla="*/ 72 w 72"/>
                    <a:gd name="T3" fmla="*/ 0 h 157"/>
                    <a:gd name="T4" fmla="*/ 72 w 72"/>
                    <a:gd name="T5" fmla="*/ 103 h 157"/>
                    <a:gd name="T6" fmla="*/ 0 w 72"/>
                    <a:gd name="T7" fmla="*/ 157 h 157"/>
                    <a:gd name="T8" fmla="*/ 0 w 72"/>
                    <a:gd name="T9" fmla="*/ 63 h 157"/>
                  </a:gdLst>
                  <a:ahLst/>
                  <a:cxnLst>
                    <a:cxn ang="0">
                      <a:pos x="T0" y="T1"/>
                    </a:cxn>
                    <a:cxn ang="0">
                      <a:pos x="T2" y="T3"/>
                    </a:cxn>
                    <a:cxn ang="0">
                      <a:pos x="T4" y="T5"/>
                    </a:cxn>
                    <a:cxn ang="0">
                      <a:pos x="T6" y="T7"/>
                    </a:cxn>
                    <a:cxn ang="0">
                      <a:pos x="T8" y="T9"/>
                    </a:cxn>
                  </a:cxnLst>
                  <a:rect l="0" t="0" r="r" b="b"/>
                  <a:pathLst>
                    <a:path w="72" h="157">
                      <a:moveTo>
                        <a:pt x="0" y="63"/>
                      </a:moveTo>
                      <a:lnTo>
                        <a:pt x="72" y="0"/>
                      </a:lnTo>
                      <a:lnTo>
                        <a:pt x="72" y="103"/>
                      </a:lnTo>
                      <a:lnTo>
                        <a:pt x="0" y="157"/>
                      </a:lnTo>
                      <a:lnTo>
                        <a:pt x="0" y="63"/>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01" name="Freeform: Shape 124"/>
                <p:cNvSpPr/>
                <p:nvPr/>
              </p:nvSpPr>
              <p:spPr bwMode="auto">
                <a:xfrm>
                  <a:off x="2298700" y="4862513"/>
                  <a:ext cx="114300" cy="231775"/>
                </a:xfrm>
                <a:custGeom>
                  <a:avLst/>
                  <a:gdLst>
                    <a:gd name="T0" fmla="*/ 0 w 72"/>
                    <a:gd name="T1" fmla="*/ 53 h 146"/>
                    <a:gd name="T2" fmla="*/ 72 w 72"/>
                    <a:gd name="T3" fmla="*/ 0 h 146"/>
                    <a:gd name="T4" fmla="*/ 72 w 72"/>
                    <a:gd name="T5" fmla="*/ 103 h 146"/>
                    <a:gd name="T6" fmla="*/ 0 w 72"/>
                    <a:gd name="T7" fmla="*/ 146 h 146"/>
                    <a:gd name="T8" fmla="*/ 0 w 72"/>
                    <a:gd name="T9" fmla="*/ 53 h 146"/>
                  </a:gdLst>
                  <a:ahLst/>
                  <a:cxnLst>
                    <a:cxn ang="0">
                      <a:pos x="T0" y="T1"/>
                    </a:cxn>
                    <a:cxn ang="0">
                      <a:pos x="T2" y="T3"/>
                    </a:cxn>
                    <a:cxn ang="0">
                      <a:pos x="T4" y="T5"/>
                    </a:cxn>
                    <a:cxn ang="0">
                      <a:pos x="T6" y="T7"/>
                    </a:cxn>
                    <a:cxn ang="0">
                      <a:pos x="T8" y="T9"/>
                    </a:cxn>
                  </a:cxnLst>
                  <a:rect l="0" t="0" r="r" b="b"/>
                  <a:pathLst>
                    <a:path w="72" h="146">
                      <a:moveTo>
                        <a:pt x="0" y="53"/>
                      </a:moveTo>
                      <a:lnTo>
                        <a:pt x="72" y="0"/>
                      </a:lnTo>
                      <a:lnTo>
                        <a:pt x="72" y="103"/>
                      </a:lnTo>
                      <a:lnTo>
                        <a:pt x="0" y="146"/>
                      </a:lnTo>
                      <a:lnTo>
                        <a:pt x="0" y="53"/>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02" name="Freeform: Shape 125"/>
                <p:cNvSpPr/>
                <p:nvPr/>
              </p:nvSpPr>
              <p:spPr bwMode="auto">
                <a:xfrm>
                  <a:off x="2298700" y="5060950"/>
                  <a:ext cx="114300" cy="215900"/>
                </a:xfrm>
                <a:custGeom>
                  <a:avLst/>
                  <a:gdLst>
                    <a:gd name="T0" fmla="*/ 0 w 72"/>
                    <a:gd name="T1" fmla="*/ 42 h 136"/>
                    <a:gd name="T2" fmla="*/ 72 w 72"/>
                    <a:gd name="T3" fmla="*/ 0 h 136"/>
                    <a:gd name="T4" fmla="*/ 72 w 72"/>
                    <a:gd name="T5" fmla="*/ 102 h 136"/>
                    <a:gd name="T6" fmla="*/ 0 w 72"/>
                    <a:gd name="T7" fmla="*/ 136 h 136"/>
                    <a:gd name="T8" fmla="*/ 0 w 72"/>
                    <a:gd name="T9" fmla="*/ 42 h 136"/>
                  </a:gdLst>
                  <a:ahLst/>
                  <a:cxnLst>
                    <a:cxn ang="0">
                      <a:pos x="T0" y="T1"/>
                    </a:cxn>
                    <a:cxn ang="0">
                      <a:pos x="T2" y="T3"/>
                    </a:cxn>
                    <a:cxn ang="0">
                      <a:pos x="T4" y="T5"/>
                    </a:cxn>
                    <a:cxn ang="0">
                      <a:pos x="T6" y="T7"/>
                    </a:cxn>
                    <a:cxn ang="0">
                      <a:pos x="T8" y="T9"/>
                    </a:cxn>
                  </a:cxnLst>
                  <a:rect l="0" t="0" r="r" b="b"/>
                  <a:pathLst>
                    <a:path w="72" h="136">
                      <a:moveTo>
                        <a:pt x="0" y="42"/>
                      </a:moveTo>
                      <a:lnTo>
                        <a:pt x="72" y="0"/>
                      </a:lnTo>
                      <a:lnTo>
                        <a:pt x="72" y="102"/>
                      </a:lnTo>
                      <a:lnTo>
                        <a:pt x="0" y="136"/>
                      </a:lnTo>
                      <a:lnTo>
                        <a:pt x="0" y="42"/>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03" name="Freeform: Shape 126"/>
                <p:cNvSpPr/>
                <p:nvPr/>
              </p:nvSpPr>
              <p:spPr bwMode="auto">
                <a:xfrm>
                  <a:off x="2298700" y="5259388"/>
                  <a:ext cx="114300" cy="196850"/>
                </a:xfrm>
                <a:custGeom>
                  <a:avLst/>
                  <a:gdLst>
                    <a:gd name="T0" fmla="*/ 0 w 72"/>
                    <a:gd name="T1" fmla="*/ 31 h 124"/>
                    <a:gd name="T2" fmla="*/ 72 w 72"/>
                    <a:gd name="T3" fmla="*/ 0 h 124"/>
                    <a:gd name="T4" fmla="*/ 72 w 72"/>
                    <a:gd name="T5" fmla="*/ 102 h 124"/>
                    <a:gd name="T6" fmla="*/ 0 w 72"/>
                    <a:gd name="T7" fmla="*/ 124 h 124"/>
                    <a:gd name="T8" fmla="*/ 0 w 72"/>
                    <a:gd name="T9" fmla="*/ 31 h 124"/>
                  </a:gdLst>
                  <a:ahLst/>
                  <a:cxnLst>
                    <a:cxn ang="0">
                      <a:pos x="T0" y="T1"/>
                    </a:cxn>
                    <a:cxn ang="0">
                      <a:pos x="T2" y="T3"/>
                    </a:cxn>
                    <a:cxn ang="0">
                      <a:pos x="T4" y="T5"/>
                    </a:cxn>
                    <a:cxn ang="0">
                      <a:pos x="T6" y="T7"/>
                    </a:cxn>
                    <a:cxn ang="0">
                      <a:pos x="T8" y="T9"/>
                    </a:cxn>
                  </a:cxnLst>
                  <a:rect l="0" t="0" r="r" b="b"/>
                  <a:pathLst>
                    <a:path w="72" h="124">
                      <a:moveTo>
                        <a:pt x="0" y="31"/>
                      </a:moveTo>
                      <a:lnTo>
                        <a:pt x="72" y="0"/>
                      </a:lnTo>
                      <a:lnTo>
                        <a:pt x="72" y="102"/>
                      </a:lnTo>
                      <a:lnTo>
                        <a:pt x="0" y="124"/>
                      </a:lnTo>
                      <a:lnTo>
                        <a:pt x="0" y="31"/>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04" name="Freeform: Shape 127"/>
                <p:cNvSpPr/>
                <p:nvPr/>
              </p:nvSpPr>
              <p:spPr bwMode="auto">
                <a:xfrm>
                  <a:off x="2298700" y="5456238"/>
                  <a:ext cx="114300" cy="182563"/>
                </a:xfrm>
                <a:custGeom>
                  <a:avLst/>
                  <a:gdLst>
                    <a:gd name="T0" fmla="*/ 0 w 72"/>
                    <a:gd name="T1" fmla="*/ 21 h 115"/>
                    <a:gd name="T2" fmla="*/ 72 w 72"/>
                    <a:gd name="T3" fmla="*/ 0 h 115"/>
                    <a:gd name="T4" fmla="*/ 72 w 72"/>
                    <a:gd name="T5" fmla="*/ 103 h 115"/>
                    <a:gd name="T6" fmla="*/ 0 w 72"/>
                    <a:gd name="T7" fmla="*/ 115 h 115"/>
                    <a:gd name="T8" fmla="*/ 0 w 72"/>
                    <a:gd name="T9" fmla="*/ 21 h 115"/>
                  </a:gdLst>
                  <a:ahLst/>
                  <a:cxnLst>
                    <a:cxn ang="0">
                      <a:pos x="T0" y="T1"/>
                    </a:cxn>
                    <a:cxn ang="0">
                      <a:pos x="T2" y="T3"/>
                    </a:cxn>
                    <a:cxn ang="0">
                      <a:pos x="T4" y="T5"/>
                    </a:cxn>
                    <a:cxn ang="0">
                      <a:pos x="T6" y="T7"/>
                    </a:cxn>
                    <a:cxn ang="0">
                      <a:pos x="T8" y="T9"/>
                    </a:cxn>
                  </a:cxnLst>
                  <a:rect l="0" t="0" r="r" b="b"/>
                  <a:pathLst>
                    <a:path w="72" h="115">
                      <a:moveTo>
                        <a:pt x="0" y="21"/>
                      </a:moveTo>
                      <a:lnTo>
                        <a:pt x="72" y="0"/>
                      </a:lnTo>
                      <a:lnTo>
                        <a:pt x="72" y="103"/>
                      </a:lnTo>
                      <a:lnTo>
                        <a:pt x="0" y="115"/>
                      </a:lnTo>
                      <a:lnTo>
                        <a:pt x="0" y="21"/>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05" name="Freeform: Shape 128"/>
                <p:cNvSpPr/>
                <p:nvPr/>
              </p:nvSpPr>
              <p:spPr bwMode="auto">
                <a:xfrm>
                  <a:off x="2298700" y="5654675"/>
                  <a:ext cx="114300" cy="165100"/>
                </a:xfrm>
                <a:custGeom>
                  <a:avLst/>
                  <a:gdLst>
                    <a:gd name="T0" fmla="*/ 0 w 72"/>
                    <a:gd name="T1" fmla="*/ 10 h 104"/>
                    <a:gd name="T2" fmla="*/ 72 w 72"/>
                    <a:gd name="T3" fmla="*/ 0 h 104"/>
                    <a:gd name="T4" fmla="*/ 72 w 72"/>
                    <a:gd name="T5" fmla="*/ 103 h 104"/>
                    <a:gd name="T6" fmla="*/ 0 w 72"/>
                    <a:gd name="T7" fmla="*/ 104 h 104"/>
                    <a:gd name="T8" fmla="*/ 0 w 72"/>
                    <a:gd name="T9" fmla="*/ 10 h 104"/>
                  </a:gdLst>
                  <a:ahLst/>
                  <a:cxnLst>
                    <a:cxn ang="0">
                      <a:pos x="T0" y="T1"/>
                    </a:cxn>
                    <a:cxn ang="0">
                      <a:pos x="T2" y="T3"/>
                    </a:cxn>
                    <a:cxn ang="0">
                      <a:pos x="T4" y="T5"/>
                    </a:cxn>
                    <a:cxn ang="0">
                      <a:pos x="T6" y="T7"/>
                    </a:cxn>
                    <a:cxn ang="0">
                      <a:pos x="T8" y="T9"/>
                    </a:cxn>
                  </a:cxnLst>
                  <a:rect l="0" t="0" r="r" b="b"/>
                  <a:pathLst>
                    <a:path w="72" h="104">
                      <a:moveTo>
                        <a:pt x="0" y="10"/>
                      </a:moveTo>
                      <a:lnTo>
                        <a:pt x="72" y="0"/>
                      </a:lnTo>
                      <a:lnTo>
                        <a:pt x="72" y="103"/>
                      </a:lnTo>
                      <a:lnTo>
                        <a:pt x="0" y="104"/>
                      </a:lnTo>
                      <a:lnTo>
                        <a:pt x="0" y="10"/>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06" name="Freeform: Shape 129"/>
                <p:cNvSpPr/>
                <p:nvPr/>
              </p:nvSpPr>
              <p:spPr bwMode="auto">
                <a:xfrm>
                  <a:off x="2181225" y="4789488"/>
                  <a:ext cx="88900" cy="231775"/>
                </a:xfrm>
                <a:custGeom>
                  <a:avLst/>
                  <a:gdLst>
                    <a:gd name="T0" fmla="*/ 0 w 56"/>
                    <a:gd name="T1" fmla="*/ 64 h 146"/>
                    <a:gd name="T2" fmla="*/ 56 w 56"/>
                    <a:gd name="T3" fmla="*/ 0 h 146"/>
                    <a:gd name="T4" fmla="*/ 56 w 56"/>
                    <a:gd name="T5" fmla="*/ 92 h 146"/>
                    <a:gd name="T6" fmla="*/ 0 w 56"/>
                    <a:gd name="T7" fmla="*/ 146 h 146"/>
                    <a:gd name="T8" fmla="*/ 0 w 56"/>
                    <a:gd name="T9" fmla="*/ 64 h 146"/>
                  </a:gdLst>
                  <a:ahLst/>
                  <a:cxnLst>
                    <a:cxn ang="0">
                      <a:pos x="T0" y="T1"/>
                    </a:cxn>
                    <a:cxn ang="0">
                      <a:pos x="T2" y="T3"/>
                    </a:cxn>
                    <a:cxn ang="0">
                      <a:pos x="T4" y="T5"/>
                    </a:cxn>
                    <a:cxn ang="0">
                      <a:pos x="T6" y="T7"/>
                    </a:cxn>
                    <a:cxn ang="0">
                      <a:pos x="T8" y="T9"/>
                    </a:cxn>
                  </a:cxnLst>
                  <a:rect l="0" t="0" r="r" b="b"/>
                  <a:pathLst>
                    <a:path w="56" h="146">
                      <a:moveTo>
                        <a:pt x="0" y="64"/>
                      </a:moveTo>
                      <a:lnTo>
                        <a:pt x="56" y="0"/>
                      </a:lnTo>
                      <a:lnTo>
                        <a:pt x="56" y="92"/>
                      </a:lnTo>
                      <a:lnTo>
                        <a:pt x="0" y="146"/>
                      </a:lnTo>
                      <a:lnTo>
                        <a:pt x="0" y="64"/>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07" name="Freeform: Shape 130"/>
                <p:cNvSpPr/>
                <p:nvPr/>
              </p:nvSpPr>
              <p:spPr bwMode="auto">
                <a:xfrm>
                  <a:off x="2181225" y="4967288"/>
                  <a:ext cx="88900" cy="214313"/>
                </a:xfrm>
                <a:custGeom>
                  <a:avLst/>
                  <a:gdLst>
                    <a:gd name="T0" fmla="*/ 0 w 56"/>
                    <a:gd name="T1" fmla="*/ 52 h 135"/>
                    <a:gd name="T2" fmla="*/ 56 w 56"/>
                    <a:gd name="T3" fmla="*/ 0 h 135"/>
                    <a:gd name="T4" fmla="*/ 56 w 56"/>
                    <a:gd name="T5" fmla="*/ 91 h 135"/>
                    <a:gd name="T6" fmla="*/ 0 w 56"/>
                    <a:gd name="T7" fmla="*/ 135 h 135"/>
                    <a:gd name="T8" fmla="*/ 0 w 56"/>
                    <a:gd name="T9" fmla="*/ 52 h 135"/>
                  </a:gdLst>
                  <a:ahLst/>
                  <a:cxnLst>
                    <a:cxn ang="0">
                      <a:pos x="T0" y="T1"/>
                    </a:cxn>
                    <a:cxn ang="0">
                      <a:pos x="T2" y="T3"/>
                    </a:cxn>
                    <a:cxn ang="0">
                      <a:pos x="T4" y="T5"/>
                    </a:cxn>
                    <a:cxn ang="0">
                      <a:pos x="T6" y="T7"/>
                    </a:cxn>
                    <a:cxn ang="0">
                      <a:pos x="T8" y="T9"/>
                    </a:cxn>
                  </a:cxnLst>
                  <a:rect l="0" t="0" r="r" b="b"/>
                  <a:pathLst>
                    <a:path w="56" h="135">
                      <a:moveTo>
                        <a:pt x="0" y="52"/>
                      </a:moveTo>
                      <a:lnTo>
                        <a:pt x="56" y="0"/>
                      </a:lnTo>
                      <a:lnTo>
                        <a:pt x="56" y="91"/>
                      </a:lnTo>
                      <a:lnTo>
                        <a:pt x="0" y="135"/>
                      </a:lnTo>
                      <a:lnTo>
                        <a:pt x="0" y="52"/>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08" name="Freeform: Shape 131"/>
                <p:cNvSpPr/>
                <p:nvPr/>
              </p:nvSpPr>
              <p:spPr bwMode="auto">
                <a:xfrm>
                  <a:off x="2181225" y="5143500"/>
                  <a:ext cx="88900" cy="198438"/>
                </a:xfrm>
                <a:custGeom>
                  <a:avLst/>
                  <a:gdLst>
                    <a:gd name="T0" fmla="*/ 0 w 56"/>
                    <a:gd name="T1" fmla="*/ 42 h 125"/>
                    <a:gd name="T2" fmla="*/ 56 w 56"/>
                    <a:gd name="T3" fmla="*/ 0 h 125"/>
                    <a:gd name="T4" fmla="*/ 56 w 56"/>
                    <a:gd name="T5" fmla="*/ 91 h 125"/>
                    <a:gd name="T6" fmla="*/ 0 w 56"/>
                    <a:gd name="T7" fmla="*/ 125 h 125"/>
                    <a:gd name="T8" fmla="*/ 0 w 56"/>
                    <a:gd name="T9" fmla="*/ 42 h 125"/>
                  </a:gdLst>
                  <a:ahLst/>
                  <a:cxnLst>
                    <a:cxn ang="0">
                      <a:pos x="T0" y="T1"/>
                    </a:cxn>
                    <a:cxn ang="0">
                      <a:pos x="T2" y="T3"/>
                    </a:cxn>
                    <a:cxn ang="0">
                      <a:pos x="T4" y="T5"/>
                    </a:cxn>
                    <a:cxn ang="0">
                      <a:pos x="T6" y="T7"/>
                    </a:cxn>
                    <a:cxn ang="0">
                      <a:pos x="T8" y="T9"/>
                    </a:cxn>
                  </a:cxnLst>
                  <a:rect l="0" t="0" r="r" b="b"/>
                  <a:pathLst>
                    <a:path w="56" h="125">
                      <a:moveTo>
                        <a:pt x="0" y="42"/>
                      </a:moveTo>
                      <a:lnTo>
                        <a:pt x="56" y="0"/>
                      </a:lnTo>
                      <a:lnTo>
                        <a:pt x="56" y="91"/>
                      </a:lnTo>
                      <a:lnTo>
                        <a:pt x="0" y="125"/>
                      </a:lnTo>
                      <a:lnTo>
                        <a:pt x="0" y="42"/>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09" name="Freeform: Shape 132"/>
                <p:cNvSpPr/>
                <p:nvPr/>
              </p:nvSpPr>
              <p:spPr bwMode="auto">
                <a:xfrm>
                  <a:off x="2181225" y="5321300"/>
                  <a:ext cx="88900" cy="180975"/>
                </a:xfrm>
                <a:custGeom>
                  <a:avLst/>
                  <a:gdLst>
                    <a:gd name="T0" fmla="*/ 0 w 56"/>
                    <a:gd name="T1" fmla="*/ 31 h 114"/>
                    <a:gd name="T2" fmla="*/ 56 w 56"/>
                    <a:gd name="T3" fmla="*/ 0 h 114"/>
                    <a:gd name="T4" fmla="*/ 56 w 56"/>
                    <a:gd name="T5" fmla="*/ 91 h 114"/>
                    <a:gd name="T6" fmla="*/ 0 w 56"/>
                    <a:gd name="T7" fmla="*/ 114 h 114"/>
                    <a:gd name="T8" fmla="*/ 0 w 56"/>
                    <a:gd name="T9" fmla="*/ 31 h 114"/>
                  </a:gdLst>
                  <a:ahLst/>
                  <a:cxnLst>
                    <a:cxn ang="0">
                      <a:pos x="T0" y="T1"/>
                    </a:cxn>
                    <a:cxn ang="0">
                      <a:pos x="T2" y="T3"/>
                    </a:cxn>
                    <a:cxn ang="0">
                      <a:pos x="T4" y="T5"/>
                    </a:cxn>
                    <a:cxn ang="0">
                      <a:pos x="T6" y="T7"/>
                    </a:cxn>
                    <a:cxn ang="0">
                      <a:pos x="T8" y="T9"/>
                    </a:cxn>
                  </a:cxnLst>
                  <a:rect l="0" t="0" r="r" b="b"/>
                  <a:pathLst>
                    <a:path w="56" h="114">
                      <a:moveTo>
                        <a:pt x="0" y="31"/>
                      </a:moveTo>
                      <a:lnTo>
                        <a:pt x="56" y="0"/>
                      </a:lnTo>
                      <a:lnTo>
                        <a:pt x="56" y="91"/>
                      </a:lnTo>
                      <a:lnTo>
                        <a:pt x="0" y="114"/>
                      </a:lnTo>
                      <a:lnTo>
                        <a:pt x="0" y="31"/>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10" name="Freeform: Shape 133"/>
                <p:cNvSpPr/>
                <p:nvPr/>
              </p:nvSpPr>
              <p:spPr bwMode="auto">
                <a:xfrm>
                  <a:off x="2181225" y="5497513"/>
                  <a:ext cx="88900" cy="163513"/>
                </a:xfrm>
                <a:custGeom>
                  <a:avLst/>
                  <a:gdLst>
                    <a:gd name="T0" fmla="*/ 0 w 56"/>
                    <a:gd name="T1" fmla="*/ 20 h 103"/>
                    <a:gd name="T2" fmla="*/ 56 w 56"/>
                    <a:gd name="T3" fmla="*/ 0 h 103"/>
                    <a:gd name="T4" fmla="*/ 56 w 56"/>
                    <a:gd name="T5" fmla="*/ 91 h 103"/>
                    <a:gd name="T6" fmla="*/ 0 w 56"/>
                    <a:gd name="T7" fmla="*/ 103 h 103"/>
                    <a:gd name="T8" fmla="*/ 0 w 56"/>
                    <a:gd name="T9" fmla="*/ 20 h 103"/>
                  </a:gdLst>
                  <a:ahLst/>
                  <a:cxnLst>
                    <a:cxn ang="0">
                      <a:pos x="T0" y="T1"/>
                    </a:cxn>
                    <a:cxn ang="0">
                      <a:pos x="T2" y="T3"/>
                    </a:cxn>
                    <a:cxn ang="0">
                      <a:pos x="T4" y="T5"/>
                    </a:cxn>
                    <a:cxn ang="0">
                      <a:pos x="T6" y="T7"/>
                    </a:cxn>
                    <a:cxn ang="0">
                      <a:pos x="T8" y="T9"/>
                    </a:cxn>
                  </a:cxnLst>
                  <a:rect l="0" t="0" r="r" b="b"/>
                  <a:pathLst>
                    <a:path w="56" h="103">
                      <a:moveTo>
                        <a:pt x="0" y="20"/>
                      </a:moveTo>
                      <a:lnTo>
                        <a:pt x="56" y="0"/>
                      </a:lnTo>
                      <a:lnTo>
                        <a:pt x="56" y="91"/>
                      </a:lnTo>
                      <a:lnTo>
                        <a:pt x="0" y="103"/>
                      </a:lnTo>
                      <a:lnTo>
                        <a:pt x="0" y="20"/>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11" name="Freeform: Shape 134"/>
                <p:cNvSpPr/>
                <p:nvPr/>
              </p:nvSpPr>
              <p:spPr bwMode="auto">
                <a:xfrm>
                  <a:off x="2181225" y="5675313"/>
                  <a:ext cx="88900" cy="146050"/>
                </a:xfrm>
                <a:custGeom>
                  <a:avLst/>
                  <a:gdLst>
                    <a:gd name="T0" fmla="*/ 0 w 56"/>
                    <a:gd name="T1" fmla="*/ 9 h 92"/>
                    <a:gd name="T2" fmla="*/ 56 w 56"/>
                    <a:gd name="T3" fmla="*/ 0 h 92"/>
                    <a:gd name="T4" fmla="*/ 56 w 56"/>
                    <a:gd name="T5" fmla="*/ 91 h 92"/>
                    <a:gd name="T6" fmla="*/ 0 w 56"/>
                    <a:gd name="T7" fmla="*/ 92 h 92"/>
                    <a:gd name="T8" fmla="*/ 0 w 56"/>
                    <a:gd name="T9" fmla="*/ 9 h 92"/>
                  </a:gdLst>
                  <a:ahLst/>
                  <a:cxnLst>
                    <a:cxn ang="0">
                      <a:pos x="T0" y="T1"/>
                    </a:cxn>
                    <a:cxn ang="0">
                      <a:pos x="T2" y="T3"/>
                    </a:cxn>
                    <a:cxn ang="0">
                      <a:pos x="T4" y="T5"/>
                    </a:cxn>
                    <a:cxn ang="0">
                      <a:pos x="T6" y="T7"/>
                    </a:cxn>
                    <a:cxn ang="0">
                      <a:pos x="T8" y="T9"/>
                    </a:cxn>
                  </a:cxnLst>
                  <a:rect l="0" t="0" r="r" b="b"/>
                  <a:pathLst>
                    <a:path w="56" h="92">
                      <a:moveTo>
                        <a:pt x="0" y="9"/>
                      </a:moveTo>
                      <a:lnTo>
                        <a:pt x="56" y="0"/>
                      </a:lnTo>
                      <a:lnTo>
                        <a:pt x="56" y="91"/>
                      </a:lnTo>
                      <a:lnTo>
                        <a:pt x="0" y="92"/>
                      </a:lnTo>
                      <a:lnTo>
                        <a:pt x="0" y="9"/>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12" name="Freeform: Shape 135"/>
                <p:cNvSpPr/>
                <p:nvPr/>
              </p:nvSpPr>
              <p:spPr bwMode="auto">
                <a:xfrm>
                  <a:off x="2093913" y="4914900"/>
                  <a:ext cx="65088" cy="214313"/>
                </a:xfrm>
                <a:custGeom>
                  <a:avLst/>
                  <a:gdLst>
                    <a:gd name="T0" fmla="*/ 0 w 41"/>
                    <a:gd name="T1" fmla="*/ 63 h 135"/>
                    <a:gd name="T2" fmla="*/ 41 w 41"/>
                    <a:gd name="T3" fmla="*/ 0 h 135"/>
                    <a:gd name="T4" fmla="*/ 41 w 41"/>
                    <a:gd name="T5" fmla="*/ 81 h 135"/>
                    <a:gd name="T6" fmla="*/ 0 w 41"/>
                    <a:gd name="T7" fmla="*/ 135 h 135"/>
                    <a:gd name="T8" fmla="*/ 0 w 41"/>
                    <a:gd name="T9" fmla="*/ 63 h 135"/>
                  </a:gdLst>
                  <a:ahLst/>
                  <a:cxnLst>
                    <a:cxn ang="0">
                      <a:pos x="T0" y="T1"/>
                    </a:cxn>
                    <a:cxn ang="0">
                      <a:pos x="T2" y="T3"/>
                    </a:cxn>
                    <a:cxn ang="0">
                      <a:pos x="T4" y="T5"/>
                    </a:cxn>
                    <a:cxn ang="0">
                      <a:pos x="T6" y="T7"/>
                    </a:cxn>
                    <a:cxn ang="0">
                      <a:pos x="T8" y="T9"/>
                    </a:cxn>
                  </a:cxnLst>
                  <a:rect l="0" t="0" r="r" b="b"/>
                  <a:pathLst>
                    <a:path w="41" h="135">
                      <a:moveTo>
                        <a:pt x="0" y="63"/>
                      </a:moveTo>
                      <a:lnTo>
                        <a:pt x="41" y="0"/>
                      </a:lnTo>
                      <a:lnTo>
                        <a:pt x="41" y="81"/>
                      </a:lnTo>
                      <a:lnTo>
                        <a:pt x="0" y="135"/>
                      </a:lnTo>
                      <a:lnTo>
                        <a:pt x="0" y="63"/>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13" name="Freeform: Shape 136"/>
                <p:cNvSpPr/>
                <p:nvPr/>
              </p:nvSpPr>
              <p:spPr bwMode="auto">
                <a:xfrm>
                  <a:off x="2093913" y="5072063"/>
                  <a:ext cx="65088" cy="196850"/>
                </a:xfrm>
                <a:custGeom>
                  <a:avLst/>
                  <a:gdLst>
                    <a:gd name="T0" fmla="*/ 0 w 41"/>
                    <a:gd name="T1" fmla="*/ 52 h 124"/>
                    <a:gd name="T2" fmla="*/ 41 w 41"/>
                    <a:gd name="T3" fmla="*/ 0 h 124"/>
                    <a:gd name="T4" fmla="*/ 41 w 41"/>
                    <a:gd name="T5" fmla="*/ 80 h 124"/>
                    <a:gd name="T6" fmla="*/ 0 w 41"/>
                    <a:gd name="T7" fmla="*/ 124 h 124"/>
                    <a:gd name="T8" fmla="*/ 0 w 41"/>
                    <a:gd name="T9" fmla="*/ 52 h 124"/>
                  </a:gdLst>
                  <a:ahLst/>
                  <a:cxnLst>
                    <a:cxn ang="0">
                      <a:pos x="T0" y="T1"/>
                    </a:cxn>
                    <a:cxn ang="0">
                      <a:pos x="T2" y="T3"/>
                    </a:cxn>
                    <a:cxn ang="0">
                      <a:pos x="T4" y="T5"/>
                    </a:cxn>
                    <a:cxn ang="0">
                      <a:pos x="T6" y="T7"/>
                    </a:cxn>
                    <a:cxn ang="0">
                      <a:pos x="T8" y="T9"/>
                    </a:cxn>
                  </a:cxnLst>
                  <a:rect l="0" t="0" r="r" b="b"/>
                  <a:pathLst>
                    <a:path w="41" h="124">
                      <a:moveTo>
                        <a:pt x="0" y="52"/>
                      </a:moveTo>
                      <a:lnTo>
                        <a:pt x="41" y="0"/>
                      </a:lnTo>
                      <a:lnTo>
                        <a:pt x="41" y="80"/>
                      </a:lnTo>
                      <a:lnTo>
                        <a:pt x="0" y="124"/>
                      </a:lnTo>
                      <a:lnTo>
                        <a:pt x="0" y="52"/>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14" name="Freeform: Shape 137"/>
                <p:cNvSpPr/>
                <p:nvPr/>
              </p:nvSpPr>
              <p:spPr bwMode="auto">
                <a:xfrm>
                  <a:off x="2093913" y="5226050"/>
                  <a:ext cx="65088" cy="180975"/>
                </a:xfrm>
                <a:custGeom>
                  <a:avLst/>
                  <a:gdLst>
                    <a:gd name="T0" fmla="*/ 0 w 41"/>
                    <a:gd name="T1" fmla="*/ 42 h 114"/>
                    <a:gd name="T2" fmla="*/ 41 w 41"/>
                    <a:gd name="T3" fmla="*/ 0 h 114"/>
                    <a:gd name="T4" fmla="*/ 41 w 41"/>
                    <a:gd name="T5" fmla="*/ 81 h 114"/>
                    <a:gd name="T6" fmla="*/ 0 w 41"/>
                    <a:gd name="T7" fmla="*/ 114 h 114"/>
                    <a:gd name="T8" fmla="*/ 0 w 41"/>
                    <a:gd name="T9" fmla="*/ 42 h 114"/>
                  </a:gdLst>
                  <a:ahLst/>
                  <a:cxnLst>
                    <a:cxn ang="0">
                      <a:pos x="T0" y="T1"/>
                    </a:cxn>
                    <a:cxn ang="0">
                      <a:pos x="T2" y="T3"/>
                    </a:cxn>
                    <a:cxn ang="0">
                      <a:pos x="T4" y="T5"/>
                    </a:cxn>
                    <a:cxn ang="0">
                      <a:pos x="T6" y="T7"/>
                    </a:cxn>
                    <a:cxn ang="0">
                      <a:pos x="T8" y="T9"/>
                    </a:cxn>
                  </a:cxnLst>
                  <a:rect l="0" t="0" r="r" b="b"/>
                  <a:pathLst>
                    <a:path w="41" h="114">
                      <a:moveTo>
                        <a:pt x="0" y="42"/>
                      </a:moveTo>
                      <a:lnTo>
                        <a:pt x="41" y="0"/>
                      </a:lnTo>
                      <a:lnTo>
                        <a:pt x="41" y="81"/>
                      </a:lnTo>
                      <a:lnTo>
                        <a:pt x="0" y="114"/>
                      </a:lnTo>
                      <a:lnTo>
                        <a:pt x="0" y="42"/>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15" name="Freeform: Shape 138"/>
                <p:cNvSpPr/>
                <p:nvPr/>
              </p:nvSpPr>
              <p:spPr bwMode="auto">
                <a:xfrm>
                  <a:off x="2093913" y="5383213"/>
                  <a:ext cx="65088" cy="161925"/>
                </a:xfrm>
                <a:custGeom>
                  <a:avLst/>
                  <a:gdLst>
                    <a:gd name="T0" fmla="*/ 0 w 41"/>
                    <a:gd name="T1" fmla="*/ 31 h 102"/>
                    <a:gd name="T2" fmla="*/ 41 w 41"/>
                    <a:gd name="T3" fmla="*/ 0 h 102"/>
                    <a:gd name="T4" fmla="*/ 41 w 41"/>
                    <a:gd name="T5" fmla="*/ 80 h 102"/>
                    <a:gd name="T6" fmla="*/ 0 w 41"/>
                    <a:gd name="T7" fmla="*/ 102 h 102"/>
                    <a:gd name="T8" fmla="*/ 0 w 41"/>
                    <a:gd name="T9" fmla="*/ 31 h 102"/>
                  </a:gdLst>
                  <a:ahLst/>
                  <a:cxnLst>
                    <a:cxn ang="0">
                      <a:pos x="T0" y="T1"/>
                    </a:cxn>
                    <a:cxn ang="0">
                      <a:pos x="T2" y="T3"/>
                    </a:cxn>
                    <a:cxn ang="0">
                      <a:pos x="T4" y="T5"/>
                    </a:cxn>
                    <a:cxn ang="0">
                      <a:pos x="T6" y="T7"/>
                    </a:cxn>
                    <a:cxn ang="0">
                      <a:pos x="T8" y="T9"/>
                    </a:cxn>
                  </a:cxnLst>
                  <a:rect l="0" t="0" r="r" b="b"/>
                  <a:pathLst>
                    <a:path w="41" h="102">
                      <a:moveTo>
                        <a:pt x="0" y="31"/>
                      </a:moveTo>
                      <a:lnTo>
                        <a:pt x="41" y="0"/>
                      </a:lnTo>
                      <a:lnTo>
                        <a:pt x="41" y="80"/>
                      </a:lnTo>
                      <a:lnTo>
                        <a:pt x="0" y="102"/>
                      </a:lnTo>
                      <a:lnTo>
                        <a:pt x="0" y="31"/>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16" name="Freeform: Shape 139"/>
                <p:cNvSpPr/>
                <p:nvPr/>
              </p:nvSpPr>
              <p:spPr bwMode="auto">
                <a:xfrm>
                  <a:off x="2093913" y="5537200"/>
                  <a:ext cx="65088" cy="147638"/>
                </a:xfrm>
                <a:custGeom>
                  <a:avLst/>
                  <a:gdLst>
                    <a:gd name="T0" fmla="*/ 0 w 41"/>
                    <a:gd name="T1" fmla="*/ 21 h 93"/>
                    <a:gd name="T2" fmla="*/ 41 w 41"/>
                    <a:gd name="T3" fmla="*/ 0 h 93"/>
                    <a:gd name="T4" fmla="*/ 41 w 41"/>
                    <a:gd name="T5" fmla="*/ 81 h 93"/>
                    <a:gd name="T6" fmla="*/ 0 w 41"/>
                    <a:gd name="T7" fmla="*/ 93 h 93"/>
                    <a:gd name="T8" fmla="*/ 0 w 41"/>
                    <a:gd name="T9" fmla="*/ 21 h 93"/>
                  </a:gdLst>
                  <a:ahLst/>
                  <a:cxnLst>
                    <a:cxn ang="0">
                      <a:pos x="T0" y="T1"/>
                    </a:cxn>
                    <a:cxn ang="0">
                      <a:pos x="T2" y="T3"/>
                    </a:cxn>
                    <a:cxn ang="0">
                      <a:pos x="T4" y="T5"/>
                    </a:cxn>
                    <a:cxn ang="0">
                      <a:pos x="T6" y="T7"/>
                    </a:cxn>
                    <a:cxn ang="0">
                      <a:pos x="T8" y="T9"/>
                    </a:cxn>
                  </a:cxnLst>
                  <a:rect l="0" t="0" r="r" b="b"/>
                  <a:pathLst>
                    <a:path w="41" h="93">
                      <a:moveTo>
                        <a:pt x="0" y="21"/>
                      </a:moveTo>
                      <a:lnTo>
                        <a:pt x="41" y="0"/>
                      </a:lnTo>
                      <a:lnTo>
                        <a:pt x="41" y="81"/>
                      </a:lnTo>
                      <a:lnTo>
                        <a:pt x="0" y="93"/>
                      </a:lnTo>
                      <a:lnTo>
                        <a:pt x="0" y="21"/>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117" name="Freeform: Shape 140"/>
                <p:cNvSpPr/>
                <p:nvPr/>
              </p:nvSpPr>
              <p:spPr bwMode="auto">
                <a:xfrm>
                  <a:off x="2093913" y="5694363"/>
                  <a:ext cx="65088" cy="128588"/>
                </a:xfrm>
                <a:custGeom>
                  <a:avLst/>
                  <a:gdLst>
                    <a:gd name="T0" fmla="*/ 0 w 41"/>
                    <a:gd name="T1" fmla="*/ 9 h 81"/>
                    <a:gd name="T2" fmla="*/ 41 w 41"/>
                    <a:gd name="T3" fmla="*/ 0 h 81"/>
                    <a:gd name="T4" fmla="*/ 41 w 41"/>
                    <a:gd name="T5" fmla="*/ 80 h 81"/>
                    <a:gd name="T6" fmla="*/ 0 w 41"/>
                    <a:gd name="T7" fmla="*/ 81 h 81"/>
                    <a:gd name="T8" fmla="*/ 0 w 41"/>
                    <a:gd name="T9" fmla="*/ 9 h 81"/>
                  </a:gdLst>
                  <a:ahLst/>
                  <a:cxnLst>
                    <a:cxn ang="0">
                      <a:pos x="T0" y="T1"/>
                    </a:cxn>
                    <a:cxn ang="0">
                      <a:pos x="T2" y="T3"/>
                    </a:cxn>
                    <a:cxn ang="0">
                      <a:pos x="T4" y="T5"/>
                    </a:cxn>
                    <a:cxn ang="0">
                      <a:pos x="T6" y="T7"/>
                    </a:cxn>
                    <a:cxn ang="0">
                      <a:pos x="T8" y="T9"/>
                    </a:cxn>
                  </a:cxnLst>
                  <a:rect l="0" t="0" r="r" b="b"/>
                  <a:pathLst>
                    <a:path w="41" h="81">
                      <a:moveTo>
                        <a:pt x="0" y="9"/>
                      </a:moveTo>
                      <a:lnTo>
                        <a:pt x="41" y="0"/>
                      </a:lnTo>
                      <a:lnTo>
                        <a:pt x="41" y="80"/>
                      </a:lnTo>
                      <a:lnTo>
                        <a:pt x="0" y="81"/>
                      </a:lnTo>
                      <a:lnTo>
                        <a:pt x="0" y="9"/>
                      </a:lnTo>
                      <a:close/>
                    </a:path>
                  </a:pathLst>
                </a:custGeom>
                <a:solidFill>
                  <a:schemeClr val="accent3">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grpSp>
          <p:nvGrpSpPr>
            <p:cNvPr id="39" name="Group 159"/>
            <p:cNvGrpSpPr/>
            <p:nvPr/>
          </p:nvGrpSpPr>
          <p:grpSpPr>
            <a:xfrm>
              <a:off x="4787106" y="3781965"/>
              <a:ext cx="2617788" cy="2381250"/>
              <a:chOff x="4392613" y="3429000"/>
              <a:chExt cx="2617788" cy="2381250"/>
            </a:xfrm>
          </p:grpSpPr>
          <p:grpSp>
            <p:nvGrpSpPr>
              <p:cNvPr id="41" name="Group 160"/>
              <p:cNvGrpSpPr/>
              <p:nvPr/>
            </p:nvGrpSpPr>
            <p:grpSpPr>
              <a:xfrm>
                <a:off x="5119688" y="3429000"/>
                <a:ext cx="1165225" cy="2370138"/>
                <a:chOff x="5119688" y="3429000"/>
                <a:chExt cx="1165225" cy="2370138"/>
              </a:xfrm>
            </p:grpSpPr>
            <p:sp>
              <p:nvSpPr>
                <p:cNvPr id="80" name="Rectangle 199"/>
                <p:cNvSpPr/>
                <p:nvPr/>
              </p:nvSpPr>
              <p:spPr bwMode="auto">
                <a:xfrm>
                  <a:off x="5119688" y="5465763"/>
                  <a:ext cx="333375"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81" name="Rectangle 200"/>
                <p:cNvSpPr/>
                <p:nvPr/>
              </p:nvSpPr>
              <p:spPr bwMode="auto">
                <a:xfrm>
                  <a:off x="5119688" y="5057775"/>
                  <a:ext cx="333375"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82" name="Rectangle 201"/>
                <p:cNvSpPr/>
                <p:nvPr/>
              </p:nvSpPr>
              <p:spPr bwMode="auto">
                <a:xfrm>
                  <a:off x="5119688" y="4651375"/>
                  <a:ext cx="333375"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83" name="Rectangle 202"/>
                <p:cNvSpPr/>
                <p:nvPr/>
              </p:nvSpPr>
              <p:spPr bwMode="auto">
                <a:xfrm>
                  <a:off x="5119688" y="4243388"/>
                  <a:ext cx="333375" cy="334963"/>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84" name="Rectangle 203"/>
                <p:cNvSpPr/>
                <p:nvPr/>
              </p:nvSpPr>
              <p:spPr bwMode="auto">
                <a:xfrm>
                  <a:off x="5119688" y="3836988"/>
                  <a:ext cx="333375"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85" name="Rectangle 204"/>
                <p:cNvSpPr/>
                <p:nvPr/>
              </p:nvSpPr>
              <p:spPr bwMode="auto">
                <a:xfrm>
                  <a:off x="5119688" y="3429000"/>
                  <a:ext cx="333375" cy="334963"/>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86" name="Rectangle 205"/>
                <p:cNvSpPr/>
                <p:nvPr/>
              </p:nvSpPr>
              <p:spPr bwMode="auto">
                <a:xfrm>
                  <a:off x="5534025" y="5465763"/>
                  <a:ext cx="334963"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87" name="Rectangle 206"/>
                <p:cNvSpPr/>
                <p:nvPr/>
              </p:nvSpPr>
              <p:spPr bwMode="auto">
                <a:xfrm>
                  <a:off x="5534025" y="5057775"/>
                  <a:ext cx="334963"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88" name="Rectangle 207"/>
                <p:cNvSpPr/>
                <p:nvPr/>
              </p:nvSpPr>
              <p:spPr bwMode="auto">
                <a:xfrm>
                  <a:off x="5534025" y="4651375"/>
                  <a:ext cx="334963"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89" name="Rectangle 208"/>
                <p:cNvSpPr/>
                <p:nvPr/>
              </p:nvSpPr>
              <p:spPr bwMode="auto">
                <a:xfrm>
                  <a:off x="5534025" y="4243388"/>
                  <a:ext cx="334963" cy="334963"/>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90" name="Rectangle 209"/>
                <p:cNvSpPr/>
                <p:nvPr/>
              </p:nvSpPr>
              <p:spPr bwMode="auto">
                <a:xfrm>
                  <a:off x="5534025" y="3836988"/>
                  <a:ext cx="334963"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91" name="Rectangle 210"/>
                <p:cNvSpPr/>
                <p:nvPr/>
              </p:nvSpPr>
              <p:spPr bwMode="auto">
                <a:xfrm>
                  <a:off x="5534025" y="3429000"/>
                  <a:ext cx="334963" cy="334963"/>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92" name="Rectangle 211"/>
                <p:cNvSpPr/>
                <p:nvPr/>
              </p:nvSpPr>
              <p:spPr bwMode="auto">
                <a:xfrm>
                  <a:off x="5951538" y="5465763"/>
                  <a:ext cx="333375"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93" name="Rectangle 212"/>
                <p:cNvSpPr/>
                <p:nvPr/>
              </p:nvSpPr>
              <p:spPr bwMode="auto">
                <a:xfrm>
                  <a:off x="5951538" y="5057775"/>
                  <a:ext cx="333375"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94" name="Rectangle 213"/>
                <p:cNvSpPr/>
                <p:nvPr/>
              </p:nvSpPr>
              <p:spPr bwMode="auto">
                <a:xfrm>
                  <a:off x="5951538" y="4651375"/>
                  <a:ext cx="333375"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95" name="Rectangle 214"/>
                <p:cNvSpPr/>
                <p:nvPr/>
              </p:nvSpPr>
              <p:spPr bwMode="auto">
                <a:xfrm>
                  <a:off x="5951538" y="4243388"/>
                  <a:ext cx="333375" cy="334963"/>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96" name="Rectangle 215"/>
                <p:cNvSpPr/>
                <p:nvPr/>
              </p:nvSpPr>
              <p:spPr bwMode="auto">
                <a:xfrm>
                  <a:off x="5951538" y="3836988"/>
                  <a:ext cx="333375" cy="333375"/>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97" name="Rectangle 216"/>
                <p:cNvSpPr/>
                <p:nvPr/>
              </p:nvSpPr>
              <p:spPr bwMode="auto">
                <a:xfrm>
                  <a:off x="5951538" y="3429000"/>
                  <a:ext cx="333375" cy="334963"/>
                </a:xfrm>
                <a:prstGeom prst="rect">
                  <a:avLst/>
                </a:pr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nvGrpSpPr>
              <p:cNvPr id="42" name="Group 161"/>
              <p:cNvGrpSpPr/>
              <p:nvPr/>
            </p:nvGrpSpPr>
            <p:grpSpPr>
              <a:xfrm>
                <a:off x="6354763" y="3429000"/>
                <a:ext cx="655638" cy="2381250"/>
                <a:chOff x="6354763" y="3429000"/>
                <a:chExt cx="655638" cy="2381250"/>
              </a:xfrm>
            </p:grpSpPr>
            <p:sp>
              <p:nvSpPr>
                <p:cNvPr id="62" name="Freeform: Shape 181"/>
                <p:cNvSpPr/>
                <p:nvPr/>
              </p:nvSpPr>
              <p:spPr bwMode="auto">
                <a:xfrm>
                  <a:off x="6354763" y="3429000"/>
                  <a:ext cx="236538" cy="512763"/>
                </a:xfrm>
                <a:custGeom>
                  <a:avLst/>
                  <a:gdLst>
                    <a:gd name="T0" fmla="*/ 149 w 149"/>
                    <a:gd name="T1" fmla="*/ 131 h 323"/>
                    <a:gd name="T2" fmla="*/ 0 w 149"/>
                    <a:gd name="T3" fmla="*/ 0 h 323"/>
                    <a:gd name="T4" fmla="*/ 0 w 149"/>
                    <a:gd name="T5" fmla="*/ 211 h 323"/>
                    <a:gd name="T6" fmla="*/ 149 w 149"/>
                    <a:gd name="T7" fmla="*/ 323 h 323"/>
                    <a:gd name="T8" fmla="*/ 149 w 149"/>
                    <a:gd name="T9" fmla="*/ 131 h 323"/>
                  </a:gdLst>
                  <a:ahLst/>
                  <a:cxnLst>
                    <a:cxn ang="0">
                      <a:pos x="T0" y="T1"/>
                    </a:cxn>
                    <a:cxn ang="0">
                      <a:pos x="T2" y="T3"/>
                    </a:cxn>
                    <a:cxn ang="0">
                      <a:pos x="T4" y="T5"/>
                    </a:cxn>
                    <a:cxn ang="0">
                      <a:pos x="T6" y="T7"/>
                    </a:cxn>
                    <a:cxn ang="0">
                      <a:pos x="T8" y="T9"/>
                    </a:cxn>
                  </a:cxnLst>
                  <a:rect l="0" t="0" r="r" b="b"/>
                  <a:pathLst>
                    <a:path w="149" h="323">
                      <a:moveTo>
                        <a:pt x="149" y="131"/>
                      </a:moveTo>
                      <a:lnTo>
                        <a:pt x="0" y="0"/>
                      </a:lnTo>
                      <a:lnTo>
                        <a:pt x="0" y="211"/>
                      </a:lnTo>
                      <a:lnTo>
                        <a:pt x="149" y="323"/>
                      </a:lnTo>
                      <a:lnTo>
                        <a:pt x="149" y="131"/>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63" name="Freeform: Shape 182"/>
                <p:cNvSpPr/>
                <p:nvPr/>
              </p:nvSpPr>
              <p:spPr bwMode="auto">
                <a:xfrm>
                  <a:off x="6354763" y="3836988"/>
                  <a:ext cx="236538" cy="477838"/>
                </a:xfrm>
                <a:custGeom>
                  <a:avLst/>
                  <a:gdLst>
                    <a:gd name="T0" fmla="*/ 149 w 149"/>
                    <a:gd name="T1" fmla="*/ 108 h 301"/>
                    <a:gd name="T2" fmla="*/ 0 w 149"/>
                    <a:gd name="T3" fmla="*/ 0 h 301"/>
                    <a:gd name="T4" fmla="*/ 0 w 149"/>
                    <a:gd name="T5" fmla="*/ 210 h 301"/>
                    <a:gd name="T6" fmla="*/ 149 w 149"/>
                    <a:gd name="T7" fmla="*/ 301 h 301"/>
                    <a:gd name="T8" fmla="*/ 149 w 149"/>
                    <a:gd name="T9" fmla="*/ 108 h 301"/>
                  </a:gdLst>
                  <a:ahLst/>
                  <a:cxnLst>
                    <a:cxn ang="0">
                      <a:pos x="T0" y="T1"/>
                    </a:cxn>
                    <a:cxn ang="0">
                      <a:pos x="T2" y="T3"/>
                    </a:cxn>
                    <a:cxn ang="0">
                      <a:pos x="T4" y="T5"/>
                    </a:cxn>
                    <a:cxn ang="0">
                      <a:pos x="T6" y="T7"/>
                    </a:cxn>
                    <a:cxn ang="0">
                      <a:pos x="T8" y="T9"/>
                    </a:cxn>
                  </a:cxnLst>
                  <a:rect l="0" t="0" r="r" b="b"/>
                  <a:pathLst>
                    <a:path w="149" h="301">
                      <a:moveTo>
                        <a:pt x="149" y="108"/>
                      </a:moveTo>
                      <a:lnTo>
                        <a:pt x="0" y="0"/>
                      </a:lnTo>
                      <a:lnTo>
                        <a:pt x="0" y="210"/>
                      </a:lnTo>
                      <a:lnTo>
                        <a:pt x="149" y="301"/>
                      </a:lnTo>
                      <a:lnTo>
                        <a:pt x="149" y="108"/>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64" name="Freeform: Shape 183"/>
                <p:cNvSpPr/>
                <p:nvPr/>
              </p:nvSpPr>
              <p:spPr bwMode="auto">
                <a:xfrm>
                  <a:off x="6354763" y="4243388"/>
                  <a:ext cx="236538" cy="442913"/>
                </a:xfrm>
                <a:custGeom>
                  <a:avLst/>
                  <a:gdLst>
                    <a:gd name="T0" fmla="*/ 149 w 149"/>
                    <a:gd name="T1" fmla="*/ 87 h 279"/>
                    <a:gd name="T2" fmla="*/ 0 w 149"/>
                    <a:gd name="T3" fmla="*/ 0 h 279"/>
                    <a:gd name="T4" fmla="*/ 0 w 149"/>
                    <a:gd name="T5" fmla="*/ 211 h 279"/>
                    <a:gd name="T6" fmla="*/ 149 w 149"/>
                    <a:gd name="T7" fmla="*/ 279 h 279"/>
                    <a:gd name="T8" fmla="*/ 149 w 149"/>
                    <a:gd name="T9" fmla="*/ 87 h 279"/>
                  </a:gdLst>
                  <a:ahLst/>
                  <a:cxnLst>
                    <a:cxn ang="0">
                      <a:pos x="T0" y="T1"/>
                    </a:cxn>
                    <a:cxn ang="0">
                      <a:pos x="T2" y="T3"/>
                    </a:cxn>
                    <a:cxn ang="0">
                      <a:pos x="T4" y="T5"/>
                    </a:cxn>
                    <a:cxn ang="0">
                      <a:pos x="T6" y="T7"/>
                    </a:cxn>
                    <a:cxn ang="0">
                      <a:pos x="T8" y="T9"/>
                    </a:cxn>
                  </a:cxnLst>
                  <a:rect l="0" t="0" r="r" b="b"/>
                  <a:pathLst>
                    <a:path w="149" h="279">
                      <a:moveTo>
                        <a:pt x="149" y="87"/>
                      </a:moveTo>
                      <a:lnTo>
                        <a:pt x="0" y="0"/>
                      </a:lnTo>
                      <a:lnTo>
                        <a:pt x="0" y="211"/>
                      </a:lnTo>
                      <a:lnTo>
                        <a:pt x="149" y="279"/>
                      </a:lnTo>
                      <a:lnTo>
                        <a:pt x="149" y="87"/>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65" name="Freeform: Shape 184"/>
                <p:cNvSpPr/>
                <p:nvPr/>
              </p:nvSpPr>
              <p:spPr bwMode="auto">
                <a:xfrm>
                  <a:off x="6354763" y="4651375"/>
                  <a:ext cx="236538" cy="406400"/>
                </a:xfrm>
                <a:custGeom>
                  <a:avLst/>
                  <a:gdLst>
                    <a:gd name="T0" fmla="*/ 149 w 149"/>
                    <a:gd name="T1" fmla="*/ 64 h 256"/>
                    <a:gd name="T2" fmla="*/ 0 w 149"/>
                    <a:gd name="T3" fmla="*/ 0 h 256"/>
                    <a:gd name="T4" fmla="*/ 0 w 149"/>
                    <a:gd name="T5" fmla="*/ 210 h 256"/>
                    <a:gd name="T6" fmla="*/ 149 w 149"/>
                    <a:gd name="T7" fmla="*/ 256 h 256"/>
                    <a:gd name="T8" fmla="*/ 149 w 149"/>
                    <a:gd name="T9" fmla="*/ 64 h 256"/>
                  </a:gdLst>
                  <a:ahLst/>
                  <a:cxnLst>
                    <a:cxn ang="0">
                      <a:pos x="T0" y="T1"/>
                    </a:cxn>
                    <a:cxn ang="0">
                      <a:pos x="T2" y="T3"/>
                    </a:cxn>
                    <a:cxn ang="0">
                      <a:pos x="T4" y="T5"/>
                    </a:cxn>
                    <a:cxn ang="0">
                      <a:pos x="T6" y="T7"/>
                    </a:cxn>
                    <a:cxn ang="0">
                      <a:pos x="T8" y="T9"/>
                    </a:cxn>
                  </a:cxnLst>
                  <a:rect l="0" t="0" r="r" b="b"/>
                  <a:pathLst>
                    <a:path w="149" h="256">
                      <a:moveTo>
                        <a:pt x="149" y="64"/>
                      </a:moveTo>
                      <a:lnTo>
                        <a:pt x="0" y="0"/>
                      </a:lnTo>
                      <a:lnTo>
                        <a:pt x="0" y="210"/>
                      </a:lnTo>
                      <a:lnTo>
                        <a:pt x="149" y="256"/>
                      </a:lnTo>
                      <a:lnTo>
                        <a:pt x="149" y="64"/>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66" name="Freeform: Shape 185"/>
                <p:cNvSpPr/>
                <p:nvPr/>
              </p:nvSpPr>
              <p:spPr bwMode="auto">
                <a:xfrm>
                  <a:off x="6354763" y="5057775"/>
                  <a:ext cx="236538" cy="373063"/>
                </a:xfrm>
                <a:custGeom>
                  <a:avLst/>
                  <a:gdLst>
                    <a:gd name="T0" fmla="*/ 149 w 149"/>
                    <a:gd name="T1" fmla="*/ 42 h 235"/>
                    <a:gd name="T2" fmla="*/ 0 w 149"/>
                    <a:gd name="T3" fmla="*/ 0 h 235"/>
                    <a:gd name="T4" fmla="*/ 0 w 149"/>
                    <a:gd name="T5" fmla="*/ 210 h 235"/>
                    <a:gd name="T6" fmla="*/ 149 w 149"/>
                    <a:gd name="T7" fmla="*/ 235 h 235"/>
                    <a:gd name="T8" fmla="*/ 149 w 149"/>
                    <a:gd name="T9" fmla="*/ 42 h 235"/>
                  </a:gdLst>
                  <a:ahLst/>
                  <a:cxnLst>
                    <a:cxn ang="0">
                      <a:pos x="T0" y="T1"/>
                    </a:cxn>
                    <a:cxn ang="0">
                      <a:pos x="T2" y="T3"/>
                    </a:cxn>
                    <a:cxn ang="0">
                      <a:pos x="T4" y="T5"/>
                    </a:cxn>
                    <a:cxn ang="0">
                      <a:pos x="T6" y="T7"/>
                    </a:cxn>
                    <a:cxn ang="0">
                      <a:pos x="T8" y="T9"/>
                    </a:cxn>
                  </a:cxnLst>
                  <a:rect l="0" t="0" r="r" b="b"/>
                  <a:pathLst>
                    <a:path w="149" h="235">
                      <a:moveTo>
                        <a:pt x="149" y="42"/>
                      </a:moveTo>
                      <a:lnTo>
                        <a:pt x="0" y="0"/>
                      </a:lnTo>
                      <a:lnTo>
                        <a:pt x="0" y="210"/>
                      </a:lnTo>
                      <a:lnTo>
                        <a:pt x="149" y="235"/>
                      </a:lnTo>
                      <a:lnTo>
                        <a:pt x="149" y="42"/>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67" name="Freeform: Shape 186"/>
                <p:cNvSpPr/>
                <p:nvPr/>
              </p:nvSpPr>
              <p:spPr bwMode="auto">
                <a:xfrm>
                  <a:off x="6354763" y="5465763"/>
                  <a:ext cx="236538" cy="336550"/>
                </a:xfrm>
                <a:custGeom>
                  <a:avLst/>
                  <a:gdLst>
                    <a:gd name="T0" fmla="*/ 149 w 149"/>
                    <a:gd name="T1" fmla="*/ 19 h 212"/>
                    <a:gd name="T2" fmla="*/ 0 w 149"/>
                    <a:gd name="T3" fmla="*/ 0 h 212"/>
                    <a:gd name="T4" fmla="*/ 0 w 149"/>
                    <a:gd name="T5" fmla="*/ 210 h 212"/>
                    <a:gd name="T6" fmla="*/ 149 w 149"/>
                    <a:gd name="T7" fmla="*/ 212 h 212"/>
                    <a:gd name="T8" fmla="*/ 149 w 149"/>
                    <a:gd name="T9" fmla="*/ 19 h 212"/>
                  </a:gdLst>
                  <a:ahLst/>
                  <a:cxnLst>
                    <a:cxn ang="0">
                      <a:pos x="T0" y="T1"/>
                    </a:cxn>
                    <a:cxn ang="0">
                      <a:pos x="T2" y="T3"/>
                    </a:cxn>
                    <a:cxn ang="0">
                      <a:pos x="T4" y="T5"/>
                    </a:cxn>
                    <a:cxn ang="0">
                      <a:pos x="T6" y="T7"/>
                    </a:cxn>
                    <a:cxn ang="0">
                      <a:pos x="T8" y="T9"/>
                    </a:cxn>
                  </a:cxnLst>
                  <a:rect l="0" t="0" r="r" b="b"/>
                  <a:pathLst>
                    <a:path w="149" h="212">
                      <a:moveTo>
                        <a:pt x="149" y="19"/>
                      </a:moveTo>
                      <a:lnTo>
                        <a:pt x="0" y="0"/>
                      </a:lnTo>
                      <a:lnTo>
                        <a:pt x="0" y="210"/>
                      </a:lnTo>
                      <a:lnTo>
                        <a:pt x="149" y="212"/>
                      </a:lnTo>
                      <a:lnTo>
                        <a:pt x="149" y="19"/>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68" name="Freeform: Shape 187"/>
                <p:cNvSpPr/>
                <p:nvPr/>
              </p:nvSpPr>
              <p:spPr bwMode="auto">
                <a:xfrm>
                  <a:off x="6648450" y="3687763"/>
                  <a:ext cx="184150" cy="474663"/>
                </a:xfrm>
                <a:custGeom>
                  <a:avLst/>
                  <a:gdLst>
                    <a:gd name="T0" fmla="*/ 116 w 116"/>
                    <a:gd name="T1" fmla="*/ 130 h 299"/>
                    <a:gd name="T2" fmla="*/ 0 w 116"/>
                    <a:gd name="T3" fmla="*/ 0 h 299"/>
                    <a:gd name="T4" fmla="*/ 0 w 116"/>
                    <a:gd name="T5" fmla="*/ 188 h 299"/>
                    <a:gd name="T6" fmla="*/ 116 w 116"/>
                    <a:gd name="T7" fmla="*/ 299 h 299"/>
                    <a:gd name="T8" fmla="*/ 116 w 116"/>
                    <a:gd name="T9" fmla="*/ 130 h 299"/>
                  </a:gdLst>
                  <a:ahLst/>
                  <a:cxnLst>
                    <a:cxn ang="0">
                      <a:pos x="T0" y="T1"/>
                    </a:cxn>
                    <a:cxn ang="0">
                      <a:pos x="T2" y="T3"/>
                    </a:cxn>
                    <a:cxn ang="0">
                      <a:pos x="T4" y="T5"/>
                    </a:cxn>
                    <a:cxn ang="0">
                      <a:pos x="T6" y="T7"/>
                    </a:cxn>
                    <a:cxn ang="0">
                      <a:pos x="T8" y="T9"/>
                    </a:cxn>
                  </a:cxnLst>
                  <a:rect l="0" t="0" r="r" b="b"/>
                  <a:pathLst>
                    <a:path w="116" h="299">
                      <a:moveTo>
                        <a:pt x="116" y="130"/>
                      </a:moveTo>
                      <a:lnTo>
                        <a:pt x="0" y="0"/>
                      </a:lnTo>
                      <a:lnTo>
                        <a:pt x="0" y="188"/>
                      </a:lnTo>
                      <a:lnTo>
                        <a:pt x="116" y="299"/>
                      </a:lnTo>
                      <a:lnTo>
                        <a:pt x="116" y="130"/>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69" name="Freeform: Shape 188"/>
                <p:cNvSpPr/>
                <p:nvPr/>
              </p:nvSpPr>
              <p:spPr bwMode="auto">
                <a:xfrm>
                  <a:off x="6648450" y="4051300"/>
                  <a:ext cx="184150" cy="439738"/>
                </a:xfrm>
                <a:custGeom>
                  <a:avLst/>
                  <a:gdLst>
                    <a:gd name="T0" fmla="*/ 116 w 116"/>
                    <a:gd name="T1" fmla="*/ 108 h 277"/>
                    <a:gd name="T2" fmla="*/ 0 w 116"/>
                    <a:gd name="T3" fmla="*/ 0 h 277"/>
                    <a:gd name="T4" fmla="*/ 0 w 116"/>
                    <a:gd name="T5" fmla="*/ 188 h 277"/>
                    <a:gd name="T6" fmla="*/ 116 w 116"/>
                    <a:gd name="T7" fmla="*/ 277 h 277"/>
                    <a:gd name="T8" fmla="*/ 116 w 116"/>
                    <a:gd name="T9" fmla="*/ 108 h 277"/>
                  </a:gdLst>
                  <a:ahLst/>
                  <a:cxnLst>
                    <a:cxn ang="0">
                      <a:pos x="T0" y="T1"/>
                    </a:cxn>
                    <a:cxn ang="0">
                      <a:pos x="T2" y="T3"/>
                    </a:cxn>
                    <a:cxn ang="0">
                      <a:pos x="T4" y="T5"/>
                    </a:cxn>
                    <a:cxn ang="0">
                      <a:pos x="T6" y="T7"/>
                    </a:cxn>
                    <a:cxn ang="0">
                      <a:pos x="T8" y="T9"/>
                    </a:cxn>
                  </a:cxnLst>
                  <a:rect l="0" t="0" r="r" b="b"/>
                  <a:pathLst>
                    <a:path w="116" h="277">
                      <a:moveTo>
                        <a:pt x="116" y="108"/>
                      </a:moveTo>
                      <a:lnTo>
                        <a:pt x="0" y="0"/>
                      </a:lnTo>
                      <a:lnTo>
                        <a:pt x="0" y="188"/>
                      </a:lnTo>
                      <a:lnTo>
                        <a:pt x="116" y="277"/>
                      </a:lnTo>
                      <a:lnTo>
                        <a:pt x="116" y="108"/>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70" name="Freeform: Shape 189"/>
                <p:cNvSpPr/>
                <p:nvPr/>
              </p:nvSpPr>
              <p:spPr bwMode="auto">
                <a:xfrm>
                  <a:off x="6648450" y="4414838"/>
                  <a:ext cx="184150" cy="406400"/>
                </a:xfrm>
                <a:custGeom>
                  <a:avLst/>
                  <a:gdLst>
                    <a:gd name="T0" fmla="*/ 116 w 116"/>
                    <a:gd name="T1" fmla="*/ 85 h 256"/>
                    <a:gd name="T2" fmla="*/ 0 w 116"/>
                    <a:gd name="T3" fmla="*/ 0 h 256"/>
                    <a:gd name="T4" fmla="*/ 0 w 116"/>
                    <a:gd name="T5" fmla="*/ 188 h 256"/>
                    <a:gd name="T6" fmla="*/ 116 w 116"/>
                    <a:gd name="T7" fmla="*/ 256 h 256"/>
                    <a:gd name="T8" fmla="*/ 116 w 116"/>
                    <a:gd name="T9" fmla="*/ 85 h 256"/>
                  </a:gdLst>
                  <a:ahLst/>
                  <a:cxnLst>
                    <a:cxn ang="0">
                      <a:pos x="T0" y="T1"/>
                    </a:cxn>
                    <a:cxn ang="0">
                      <a:pos x="T2" y="T3"/>
                    </a:cxn>
                    <a:cxn ang="0">
                      <a:pos x="T4" y="T5"/>
                    </a:cxn>
                    <a:cxn ang="0">
                      <a:pos x="T6" y="T7"/>
                    </a:cxn>
                    <a:cxn ang="0">
                      <a:pos x="T8" y="T9"/>
                    </a:cxn>
                  </a:cxnLst>
                  <a:rect l="0" t="0" r="r" b="b"/>
                  <a:pathLst>
                    <a:path w="116" h="256">
                      <a:moveTo>
                        <a:pt x="116" y="85"/>
                      </a:moveTo>
                      <a:lnTo>
                        <a:pt x="0" y="0"/>
                      </a:lnTo>
                      <a:lnTo>
                        <a:pt x="0" y="188"/>
                      </a:lnTo>
                      <a:lnTo>
                        <a:pt x="116" y="256"/>
                      </a:lnTo>
                      <a:lnTo>
                        <a:pt x="116" y="85"/>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71" name="Freeform: Shape 190"/>
                <p:cNvSpPr/>
                <p:nvPr/>
              </p:nvSpPr>
              <p:spPr bwMode="auto">
                <a:xfrm>
                  <a:off x="6648450" y="4776788"/>
                  <a:ext cx="184150" cy="371475"/>
                </a:xfrm>
                <a:custGeom>
                  <a:avLst/>
                  <a:gdLst>
                    <a:gd name="T0" fmla="*/ 116 w 116"/>
                    <a:gd name="T1" fmla="*/ 64 h 234"/>
                    <a:gd name="T2" fmla="*/ 0 w 116"/>
                    <a:gd name="T3" fmla="*/ 0 h 234"/>
                    <a:gd name="T4" fmla="*/ 0 w 116"/>
                    <a:gd name="T5" fmla="*/ 188 h 234"/>
                    <a:gd name="T6" fmla="*/ 116 w 116"/>
                    <a:gd name="T7" fmla="*/ 234 h 234"/>
                    <a:gd name="T8" fmla="*/ 116 w 116"/>
                    <a:gd name="T9" fmla="*/ 64 h 234"/>
                  </a:gdLst>
                  <a:ahLst/>
                  <a:cxnLst>
                    <a:cxn ang="0">
                      <a:pos x="T0" y="T1"/>
                    </a:cxn>
                    <a:cxn ang="0">
                      <a:pos x="T2" y="T3"/>
                    </a:cxn>
                    <a:cxn ang="0">
                      <a:pos x="T4" y="T5"/>
                    </a:cxn>
                    <a:cxn ang="0">
                      <a:pos x="T6" y="T7"/>
                    </a:cxn>
                    <a:cxn ang="0">
                      <a:pos x="T8" y="T9"/>
                    </a:cxn>
                  </a:cxnLst>
                  <a:rect l="0" t="0" r="r" b="b"/>
                  <a:pathLst>
                    <a:path w="116" h="234">
                      <a:moveTo>
                        <a:pt x="116" y="64"/>
                      </a:moveTo>
                      <a:lnTo>
                        <a:pt x="0" y="0"/>
                      </a:lnTo>
                      <a:lnTo>
                        <a:pt x="0" y="188"/>
                      </a:lnTo>
                      <a:lnTo>
                        <a:pt x="116" y="234"/>
                      </a:lnTo>
                      <a:lnTo>
                        <a:pt x="116" y="64"/>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72" name="Freeform: Shape 191"/>
                <p:cNvSpPr/>
                <p:nvPr/>
              </p:nvSpPr>
              <p:spPr bwMode="auto">
                <a:xfrm>
                  <a:off x="6648450" y="5140325"/>
                  <a:ext cx="184150" cy="336550"/>
                </a:xfrm>
                <a:custGeom>
                  <a:avLst/>
                  <a:gdLst>
                    <a:gd name="T0" fmla="*/ 116 w 116"/>
                    <a:gd name="T1" fmla="*/ 43 h 212"/>
                    <a:gd name="T2" fmla="*/ 0 w 116"/>
                    <a:gd name="T3" fmla="*/ 0 h 212"/>
                    <a:gd name="T4" fmla="*/ 0 w 116"/>
                    <a:gd name="T5" fmla="*/ 188 h 212"/>
                    <a:gd name="T6" fmla="*/ 116 w 116"/>
                    <a:gd name="T7" fmla="*/ 212 h 212"/>
                    <a:gd name="T8" fmla="*/ 116 w 116"/>
                    <a:gd name="T9" fmla="*/ 43 h 212"/>
                  </a:gdLst>
                  <a:ahLst/>
                  <a:cxnLst>
                    <a:cxn ang="0">
                      <a:pos x="T0" y="T1"/>
                    </a:cxn>
                    <a:cxn ang="0">
                      <a:pos x="T2" y="T3"/>
                    </a:cxn>
                    <a:cxn ang="0">
                      <a:pos x="T4" y="T5"/>
                    </a:cxn>
                    <a:cxn ang="0">
                      <a:pos x="T6" y="T7"/>
                    </a:cxn>
                    <a:cxn ang="0">
                      <a:pos x="T8" y="T9"/>
                    </a:cxn>
                  </a:cxnLst>
                  <a:rect l="0" t="0" r="r" b="b"/>
                  <a:pathLst>
                    <a:path w="116" h="212">
                      <a:moveTo>
                        <a:pt x="116" y="43"/>
                      </a:moveTo>
                      <a:lnTo>
                        <a:pt x="0" y="0"/>
                      </a:lnTo>
                      <a:lnTo>
                        <a:pt x="0" y="188"/>
                      </a:lnTo>
                      <a:lnTo>
                        <a:pt x="116" y="212"/>
                      </a:lnTo>
                      <a:lnTo>
                        <a:pt x="116" y="43"/>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73" name="Freeform: Shape 192"/>
                <p:cNvSpPr/>
                <p:nvPr/>
              </p:nvSpPr>
              <p:spPr bwMode="auto">
                <a:xfrm>
                  <a:off x="6648450" y="5503863"/>
                  <a:ext cx="184150" cy="301625"/>
                </a:xfrm>
                <a:custGeom>
                  <a:avLst/>
                  <a:gdLst>
                    <a:gd name="T0" fmla="*/ 116 w 116"/>
                    <a:gd name="T1" fmla="*/ 21 h 190"/>
                    <a:gd name="T2" fmla="*/ 0 w 116"/>
                    <a:gd name="T3" fmla="*/ 0 h 190"/>
                    <a:gd name="T4" fmla="*/ 0 w 116"/>
                    <a:gd name="T5" fmla="*/ 188 h 190"/>
                    <a:gd name="T6" fmla="*/ 116 w 116"/>
                    <a:gd name="T7" fmla="*/ 190 h 190"/>
                    <a:gd name="T8" fmla="*/ 116 w 116"/>
                    <a:gd name="T9" fmla="*/ 21 h 190"/>
                  </a:gdLst>
                  <a:ahLst/>
                  <a:cxnLst>
                    <a:cxn ang="0">
                      <a:pos x="T0" y="T1"/>
                    </a:cxn>
                    <a:cxn ang="0">
                      <a:pos x="T2" y="T3"/>
                    </a:cxn>
                    <a:cxn ang="0">
                      <a:pos x="T4" y="T5"/>
                    </a:cxn>
                    <a:cxn ang="0">
                      <a:pos x="T6" y="T7"/>
                    </a:cxn>
                    <a:cxn ang="0">
                      <a:pos x="T8" y="T9"/>
                    </a:cxn>
                  </a:cxnLst>
                  <a:rect l="0" t="0" r="r" b="b"/>
                  <a:pathLst>
                    <a:path w="116" h="190">
                      <a:moveTo>
                        <a:pt x="116" y="21"/>
                      </a:moveTo>
                      <a:lnTo>
                        <a:pt x="0" y="0"/>
                      </a:lnTo>
                      <a:lnTo>
                        <a:pt x="0" y="188"/>
                      </a:lnTo>
                      <a:lnTo>
                        <a:pt x="116" y="190"/>
                      </a:lnTo>
                      <a:lnTo>
                        <a:pt x="116" y="21"/>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74" name="Freeform: Shape 193"/>
                <p:cNvSpPr/>
                <p:nvPr/>
              </p:nvSpPr>
              <p:spPr bwMode="auto">
                <a:xfrm>
                  <a:off x="6878638" y="3944938"/>
                  <a:ext cx="131763" cy="441325"/>
                </a:xfrm>
                <a:custGeom>
                  <a:avLst/>
                  <a:gdLst>
                    <a:gd name="T0" fmla="*/ 83 w 83"/>
                    <a:gd name="T1" fmla="*/ 130 h 278"/>
                    <a:gd name="T2" fmla="*/ 0 w 83"/>
                    <a:gd name="T3" fmla="*/ 0 h 278"/>
                    <a:gd name="T4" fmla="*/ 0 w 83"/>
                    <a:gd name="T5" fmla="*/ 165 h 278"/>
                    <a:gd name="T6" fmla="*/ 83 w 83"/>
                    <a:gd name="T7" fmla="*/ 278 h 278"/>
                    <a:gd name="T8" fmla="*/ 83 w 83"/>
                    <a:gd name="T9" fmla="*/ 130 h 278"/>
                  </a:gdLst>
                  <a:ahLst/>
                  <a:cxnLst>
                    <a:cxn ang="0">
                      <a:pos x="T0" y="T1"/>
                    </a:cxn>
                    <a:cxn ang="0">
                      <a:pos x="T2" y="T3"/>
                    </a:cxn>
                    <a:cxn ang="0">
                      <a:pos x="T4" y="T5"/>
                    </a:cxn>
                    <a:cxn ang="0">
                      <a:pos x="T6" y="T7"/>
                    </a:cxn>
                    <a:cxn ang="0">
                      <a:pos x="T8" y="T9"/>
                    </a:cxn>
                  </a:cxnLst>
                  <a:rect l="0" t="0" r="r" b="b"/>
                  <a:pathLst>
                    <a:path w="83" h="278">
                      <a:moveTo>
                        <a:pt x="83" y="130"/>
                      </a:moveTo>
                      <a:lnTo>
                        <a:pt x="0" y="0"/>
                      </a:lnTo>
                      <a:lnTo>
                        <a:pt x="0" y="165"/>
                      </a:lnTo>
                      <a:lnTo>
                        <a:pt x="83" y="278"/>
                      </a:lnTo>
                      <a:lnTo>
                        <a:pt x="83" y="130"/>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75" name="Freeform: Shape 194"/>
                <p:cNvSpPr/>
                <p:nvPr/>
              </p:nvSpPr>
              <p:spPr bwMode="auto">
                <a:xfrm>
                  <a:off x="6878638" y="4265613"/>
                  <a:ext cx="131763" cy="404813"/>
                </a:xfrm>
                <a:custGeom>
                  <a:avLst/>
                  <a:gdLst>
                    <a:gd name="T0" fmla="*/ 83 w 83"/>
                    <a:gd name="T1" fmla="*/ 108 h 255"/>
                    <a:gd name="T2" fmla="*/ 0 w 83"/>
                    <a:gd name="T3" fmla="*/ 0 h 255"/>
                    <a:gd name="T4" fmla="*/ 0 w 83"/>
                    <a:gd name="T5" fmla="*/ 165 h 255"/>
                    <a:gd name="T6" fmla="*/ 83 w 83"/>
                    <a:gd name="T7" fmla="*/ 255 h 255"/>
                    <a:gd name="T8" fmla="*/ 83 w 83"/>
                    <a:gd name="T9" fmla="*/ 108 h 255"/>
                  </a:gdLst>
                  <a:ahLst/>
                  <a:cxnLst>
                    <a:cxn ang="0">
                      <a:pos x="T0" y="T1"/>
                    </a:cxn>
                    <a:cxn ang="0">
                      <a:pos x="T2" y="T3"/>
                    </a:cxn>
                    <a:cxn ang="0">
                      <a:pos x="T4" y="T5"/>
                    </a:cxn>
                    <a:cxn ang="0">
                      <a:pos x="T6" y="T7"/>
                    </a:cxn>
                    <a:cxn ang="0">
                      <a:pos x="T8" y="T9"/>
                    </a:cxn>
                  </a:cxnLst>
                  <a:rect l="0" t="0" r="r" b="b"/>
                  <a:pathLst>
                    <a:path w="83" h="255">
                      <a:moveTo>
                        <a:pt x="83" y="108"/>
                      </a:moveTo>
                      <a:lnTo>
                        <a:pt x="0" y="0"/>
                      </a:lnTo>
                      <a:lnTo>
                        <a:pt x="0" y="165"/>
                      </a:lnTo>
                      <a:lnTo>
                        <a:pt x="83" y="255"/>
                      </a:lnTo>
                      <a:lnTo>
                        <a:pt x="83" y="108"/>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76" name="Freeform: Shape 195"/>
                <p:cNvSpPr/>
                <p:nvPr/>
              </p:nvSpPr>
              <p:spPr bwMode="auto">
                <a:xfrm>
                  <a:off x="6878638" y="4584700"/>
                  <a:ext cx="131763" cy="369888"/>
                </a:xfrm>
                <a:custGeom>
                  <a:avLst/>
                  <a:gdLst>
                    <a:gd name="T0" fmla="*/ 83 w 83"/>
                    <a:gd name="T1" fmla="*/ 86 h 233"/>
                    <a:gd name="T2" fmla="*/ 0 w 83"/>
                    <a:gd name="T3" fmla="*/ 0 h 233"/>
                    <a:gd name="T4" fmla="*/ 0 w 83"/>
                    <a:gd name="T5" fmla="*/ 165 h 233"/>
                    <a:gd name="T6" fmla="*/ 83 w 83"/>
                    <a:gd name="T7" fmla="*/ 233 h 233"/>
                    <a:gd name="T8" fmla="*/ 83 w 83"/>
                    <a:gd name="T9" fmla="*/ 86 h 233"/>
                  </a:gdLst>
                  <a:ahLst/>
                  <a:cxnLst>
                    <a:cxn ang="0">
                      <a:pos x="T0" y="T1"/>
                    </a:cxn>
                    <a:cxn ang="0">
                      <a:pos x="T2" y="T3"/>
                    </a:cxn>
                    <a:cxn ang="0">
                      <a:pos x="T4" y="T5"/>
                    </a:cxn>
                    <a:cxn ang="0">
                      <a:pos x="T6" y="T7"/>
                    </a:cxn>
                    <a:cxn ang="0">
                      <a:pos x="T8" y="T9"/>
                    </a:cxn>
                  </a:cxnLst>
                  <a:rect l="0" t="0" r="r" b="b"/>
                  <a:pathLst>
                    <a:path w="83" h="233">
                      <a:moveTo>
                        <a:pt x="83" y="86"/>
                      </a:moveTo>
                      <a:lnTo>
                        <a:pt x="0" y="0"/>
                      </a:lnTo>
                      <a:lnTo>
                        <a:pt x="0" y="165"/>
                      </a:lnTo>
                      <a:lnTo>
                        <a:pt x="83" y="233"/>
                      </a:lnTo>
                      <a:lnTo>
                        <a:pt x="83" y="86"/>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77" name="Freeform: Shape 196"/>
                <p:cNvSpPr/>
                <p:nvPr/>
              </p:nvSpPr>
              <p:spPr bwMode="auto">
                <a:xfrm>
                  <a:off x="6878638" y="4903788"/>
                  <a:ext cx="131763" cy="336550"/>
                </a:xfrm>
                <a:custGeom>
                  <a:avLst/>
                  <a:gdLst>
                    <a:gd name="T0" fmla="*/ 83 w 83"/>
                    <a:gd name="T1" fmla="*/ 64 h 212"/>
                    <a:gd name="T2" fmla="*/ 0 w 83"/>
                    <a:gd name="T3" fmla="*/ 0 h 212"/>
                    <a:gd name="T4" fmla="*/ 0 w 83"/>
                    <a:gd name="T5" fmla="*/ 166 h 212"/>
                    <a:gd name="T6" fmla="*/ 83 w 83"/>
                    <a:gd name="T7" fmla="*/ 212 h 212"/>
                    <a:gd name="T8" fmla="*/ 83 w 83"/>
                    <a:gd name="T9" fmla="*/ 64 h 212"/>
                  </a:gdLst>
                  <a:ahLst/>
                  <a:cxnLst>
                    <a:cxn ang="0">
                      <a:pos x="T0" y="T1"/>
                    </a:cxn>
                    <a:cxn ang="0">
                      <a:pos x="T2" y="T3"/>
                    </a:cxn>
                    <a:cxn ang="0">
                      <a:pos x="T4" y="T5"/>
                    </a:cxn>
                    <a:cxn ang="0">
                      <a:pos x="T6" y="T7"/>
                    </a:cxn>
                    <a:cxn ang="0">
                      <a:pos x="T8" y="T9"/>
                    </a:cxn>
                  </a:cxnLst>
                  <a:rect l="0" t="0" r="r" b="b"/>
                  <a:pathLst>
                    <a:path w="83" h="212">
                      <a:moveTo>
                        <a:pt x="83" y="64"/>
                      </a:moveTo>
                      <a:lnTo>
                        <a:pt x="0" y="0"/>
                      </a:lnTo>
                      <a:lnTo>
                        <a:pt x="0" y="166"/>
                      </a:lnTo>
                      <a:lnTo>
                        <a:pt x="83" y="212"/>
                      </a:lnTo>
                      <a:lnTo>
                        <a:pt x="83" y="64"/>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78" name="Freeform: Shape 197"/>
                <p:cNvSpPr/>
                <p:nvPr/>
              </p:nvSpPr>
              <p:spPr bwMode="auto">
                <a:xfrm>
                  <a:off x="6878638" y="5224463"/>
                  <a:ext cx="131763" cy="300038"/>
                </a:xfrm>
                <a:custGeom>
                  <a:avLst/>
                  <a:gdLst>
                    <a:gd name="T0" fmla="*/ 83 w 83"/>
                    <a:gd name="T1" fmla="*/ 42 h 189"/>
                    <a:gd name="T2" fmla="*/ 0 w 83"/>
                    <a:gd name="T3" fmla="*/ 0 h 189"/>
                    <a:gd name="T4" fmla="*/ 0 w 83"/>
                    <a:gd name="T5" fmla="*/ 165 h 189"/>
                    <a:gd name="T6" fmla="*/ 83 w 83"/>
                    <a:gd name="T7" fmla="*/ 189 h 189"/>
                    <a:gd name="T8" fmla="*/ 83 w 83"/>
                    <a:gd name="T9" fmla="*/ 42 h 189"/>
                  </a:gdLst>
                  <a:ahLst/>
                  <a:cxnLst>
                    <a:cxn ang="0">
                      <a:pos x="T0" y="T1"/>
                    </a:cxn>
                    <a:cxn ang="0">
                      <a:pos x="T2" y="T3"/>
                    </a:cxn>
                    <a:cxn ang="0">
                      <a:pos x="T4" y="T5"/>
                    </a:cxn>
                    <a:cxn ang="0">
                      <a:pos x="T6" y="T7"/>
                    </a:cxn>
                    <a:cxn ang="0">
                      <a:pos x="T8" y="T9"/>
                    </a:cxn>
                  </a:cxnLst>
                  <a:rect l="0" t="0" r="r" b="b"/>
                  <a:pathLst>
                    <a:path w="83" h="189">
                      <a:moveTo>
                        <a:pt x="83" y="42"/>
                      </a:moveTo>
                      <a:lnTo>
                        <a:pt x="0" y="0"/>
                      </a:lnTo>
                      <a:lnTo>
                        <a:pt x="0" y="165"/>
                      </a:lnTo>
                      <a:lnTo>
                        <a:pt x="83" y="189"/>
                      </a:lnTo>
                      <a:lnTo>
                        <a:pt x="83" y="42"/>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79" name="Freeform: Shape 198"/>
                <p:cNvSpPr/>
                <p:nvPr/>
              </p:nvSpPr>
              <p:spPr bwMode="auto">
                <a:xfrm>
                  <a:off x="6878638" y="5543550"/>
                  <a:ext cx="131763" cy="266700"/>
                </a:xfrm>
                <a:custGeom>
                  <a:avLst/>
                  <a:gdLst>
                    <a:gd name="T0" fmla="*/ 83 w 83"/>
                    <a:gd name="T1" fmla="*/ 20 h 168"/>
                    <a:gd name="T2" fmla="*/ 0 w 83"/>
                    <a:gd name="T3" fmla="*/ 0 h 168"/>
                    <a:gd name="T4" fmla="*/ 0 w 83"/>
                    <a:gd name="T5" fmla="*/ 166 h 168"/>
                    <a:gd name="T6" fmla="*/ 83 w 83"/>
                    <a:gd name="T7" fmla="*/ 168 h 168"/>
                    <a:gd name="T8" fmla="*/ 83 w 83"/>
                    <a:gd name="T9" fmla="*/ 20 h 168"/>
                  </a:gdLst>
                  <a:ahLst/>
                  <a:cxnLst>
                    <a:cxn ang="0">
                      <a:pos x="T0" y="T1"/>
                    </a:cxn>
                    <a:cxn ang="0">
                      <a:pos x="T2" y="T3"/>
                    </a:cxn>
                    <a:cxn ang="0">
                      <a:pos x="T4" y="T5"/>
                    </a:cxn>
                    <a:cxn ang="0">
                      <a:pos x="T6" y="T7"/>
                    </a:cxn>
                    <a:cxn ang="0">
                      <a:pos x="T8" y="T9"/>
                    </a:cxn>
                  </a:cxnLst>
                  <a:rect l="0" t="0" r="r" b="b"/>
                  <a:pathLst>
                    <a:path w="83" h="168">
                      <a:moveTo>
                        <a:pt x="83" y="20"/>
                      </a:moveTo>
                      <a:lnTo>
                        <a:pt x="0" y="0"/>
                      </a:lnTo>
                      <a:lnTo>
                        <a:pt x="0" y="166"/>
                      </a:lnTo>
                      <a:lnTo>
                        <a:pt x="83" y="168"/>
                      </a:lnTo>
                      <a:lnTo>
                        <a:pt x="83" y="20"/>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nvGrpSpPr>
              <p:cNvPr id="43" name="Group 162"/>
              <p:cNvGrpSpPr/>
              <p:nvPr/>
            </p:nvGrpSpPr>
            <p:grpSpPr>
              <a:xfrm>
                <a:off x="4392613" y="3429000"/>
                <a:ext cx="655638" cy="2381250"/>
                <a:chOff x="4392613" y="3429000"/>
                <a:chExt cx="655638" cy="2381250"/>
              </a:xfrm>
            </p:grpSpPr>
            <p:sp>
              <p:nvSpPr>
                <p:cNvPr id="44" name="Freeform: Shape 163"/>
                <p:cNvSpPr/>
                <p:nvPr/>
              </p:nvSpPr>
              <p:spPr bwMode="auto">
                <a:xfrm>
                  <a:off x="4811713" y="3429000"/>
                  <a:ext cx="236538" cy="512763"/>
                </a:xfrm>
                <a:custGeom>
                  <a:avLst/>
                  <a:gdLst>
                    <a:gd name="T0" fmla="*/ 0 w 149"/>
                    <a:gd name="T1" fmla="*/ 131 h 323"/>
                    <a:gd name="T2" fmla="*/ 149 w 149"/>
                    <a:gd name="T3" fmla="*/ 0 h 323"/>
                    <a:gd name="T4" fmla="*/ 149 w 149"/>
                    <a:gd name="T5" fmla="*/ 211 h 323"/>
                    <a:gd name="T6" fmla="*/ 0 w 149"/>
                    <a:gd name="T7" fmla="*/ 323 h 323"/>
                    <a:gd name="T8" fmla="*/ 0 w 149"/>
                    <a:gd name="T9" fmla="*/ 131 h 323"/>
                  </a:gdLst>
                  <a:ahLst/>
                  <a:cxnLst>
                    <a:cxn ang="0">
                      <a:pos x="T0" y="T1"/>
                    </a:cxn>
                    <a:cxn ang="0">
                      <a:pos x="T2" y="T3"/>
                    </a:cxn>
                    <a:cxn ang="0">
                      <a:pos x="T4" y="T5"/>
                    </a:cxn>
                    <a:cxn ang="0">
                      <a:pos x="T6" y="T7"/>
                    </a:cxn>
                    <a:cxn ang="0">
                      <a:pos x="T8" y="T9"/>
                    </a:cxn>
                  </a:cxnLst>
                  <a:rect l="0" t="0" r="r" b="b"/>
                  <a:pathLst>
                    <a:path w="149" h="323">
                      <a:moveTo>
                        <a:pt x="0" y="131"/>
                      </a:moveTo>
                      <a:lnTo>
                        <a:pt x="149" y="0"/>
                      </a:lnTo>
                      <a:lnTo>
                        <a:pt x="149" y="211"/>
                      </a:lnTo>
                      <a:lnTo>
                        <a:pt x="0" y="323"/>
                      </a:lnTo>
                      <a:lnTo>
                        <a:pt x="0" y="131"/>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45" name="Freeform: Shape 164"/>
                <p:cNvSpPr/>
                <p:nvPr/>
              </p:nvSpPr>
              <p:spPr bwMode="auto">
                <a:xfrm>
                  <a:off x="4811713" y="3836988"/>
                  <a:ext cx="236538" cy="477838"/>
                </a:xfrm>
                <a:custGeom>
                  <a:avLst/>
                  <a:gdLst>
                    <a:gd name="T0" fmla="*/ 0 w 149"/>
                    <a:gd name="T1" fmla="*/ 108 h 301"/>
                    <a:gd name="T2" fmla="*/ 149 w 149"/>
                    <a:gd name="T3" fmla="*/ 0 h 301"/>
                    <a:gd name="T4" fmla="*/ 149 w 149"/>
                    <a:gd name="T5" fmla="*/ 210 h 301"/>
                    <a:gd name="T6" fmla="*/ 0 w 149"/>
                    <a:gd name="T7" fmla="*/ 301 h 301"/>
                    <a:gd name="T8" fmla="*/ 0 w 149"/>
                    <a:gd name="T9" fmla="*/ 108 h 301"/>
                  </a:gdLst>
                  <a:ahLst/>
                  <a:cxnLst>
                    <a:cxn ang="0">
                      <a:pos x="T0" y="T1"/>
                    </a:cxn>
                    <a:cxn ang="0">
                      <a:pos x="T2" y="T3"/>
                    </a:cxn>
                    <a:cxn ang="0">
                      <a:pos x="T4" y="T5"/>
                    </a:cxn>
                    <a:cxn ang="0">
                      <a:pos x="T6" y="T7"/>
                    </a:cxn>
                    <a:cxn ang="0">
                      <a:pos x="T8" y="T9"/>
                    </a:cxn>
                  </a:cxnLst>
                  <a:rect l="0" t="0" r="r" b="b"/>
                  <a:pathLst>
                    <a:path w="149" h="301">
                      <a:moveTo>
                        <a:pt x="0" y="108"/>
                      </a:moveTo>
                      <a:lnTo>
                        <a:pt x="149" y="0"/>
                      </a:lnTo>
                      <a:lnTo>
                        <a:pt x="149" y="210"/>
                      </a:lnTo>
                      <a:lnTo>
                        <a:pt x="0" y="301"/>
                      </a:lnTo>
                      <a:lnTo>
                        <a:pt x="0" y="108"/>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46" name="Freeform: Shape 165"/>
                <p:cNvSpPr/>
                <p:nvPr/>
              </p:nvSpPr>
              <p:spPr bwMode="auto">
                <a:xfrm>
                  <a:off x="4811713" y="4243388"/>
                  <a:ext cx="236538" cy="442913"/>
                </a:xfrm>
                <a:custGeom>
                  <a:avLst/>
                  <a:gdLst>
                    <a:gd name="T0" fmla="*/ 0 w 149"/>
                    <a:gd name="T1" fmla="*/ 87 h 279"/>
                    <a:gd name="T2" fmla="*/ 149 w 149"/>
                    <a:gd name="T3" fmla="*/ 0 h 279"/>
                    <a:gd name="T4" fmla="*/ 149 w 149"/>
                    <a:gd name="T5" fmla="*/ 211 h 279"/>
                    <a:gd name="T6" fmla="*/ 0 w 149"/>
                    <a:gd name="T7" fmla="*/ 279 h 279"/>
                    <a:gd name="T8" fmla="*/ 0 w 149"/>
                    <a:gd name="T9" fmla="*/ 87 h 279"/>
                  </a:gdLst>
                  <a:ahLst/>
                  <a:cxnLst>
                    <a:cxn ang="0">
                      <a:pos x="T0" y="T1"/>
                    </a:cxn>
                    <a:cxn ang="0">
                      <a:pos x="T2" y="T3"/>
                    </a:cxn>
                    <a:cxn ang="0">
                      <a:pos x="T4" y="T5"/>
                    </a:cxn>
                    <a:cxn ang="0">
                      <a:pos x="T6" y="T7"/>
                    </a:cxn>
                    <a:cxn ang="0">
                      <a:pos x="T8" y="T9"/>
                    </a:cxn>
                  </a:cxnLst>
                  <a:rect l="0" t="0" r="r" b="b"/>
                  <a:pathLst>
                    <a:path w="149" h="279">
                      <a:moveTo>
                        <a:pt x="0" y="87"/>
                      </a:moveTo>
                      <a:lnTo>
                        <a:pt x="149" y="0"/>
                      </a:lnTo>
                      <a:lnTo>
                        <a:pt x="149" y="211"/>
                      </a:lnTo>
                      <a:lnTo>
                        <a:pt x="0" y="279"/>
                      </a:lnTo>
                      <a:lnTo>
                        <a:pt x="0" y="87"/>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47" name="Freeform: Shape 166"/>
                <p:cNvSpPr/>
                <p:nvPr/>
              </p:nvSpPr>
              <p:spPr bwMode="auto">
                <a:xfrm>
                  <a:off x="4811713" y="4651375"/>
                  <a:ext cx="236538" cy="406400"/>
                </a:xfrm>
                <a:custGeom>
                  <a:avLst/>
                  <a:gdLst>
                    <a:gd name="T0" fmla="*/ 0 w 149"/>
                    <a:gd name="T1" fmla="*/ 64 h 256"/>
                    <a:gd name="T2" fmla="*/ 149 w 149"/>
                    <a:gd name="T3" fmla="*/ 0 h 256"/>
                    <a:gd name="T4" fmla="*/ 149 w 149"/>
                    <a:gd name="T5" fmla="*/ 210 h 256"/>
                    <a:gd name="T6" fmla="*/ 0 w 149"/>
                    <a:gd name="T7" fmla="*/ 256 h 256"/>
                    <a:gd name="T8" fmla="*/ 0 w 149"/>
                    <a:gd name="T9" fmla="*/ 64 h 256"/>
                  </a:gdLst>
                  <a:ahLst/>
                  <a:cxnLst>
                    <a:cxn ang="0">
                      <a:pos x="T0" y="T1"/>
                    </a:cxn>
                    <a:cxn ang="0">
                      <a:pos x="T2" y="T3"/>
                    </a:cxn>
                    <a:cxn ang="0">
                      <a:pos x="T4" y="T5"/>
                    </a:cxn>
                    <a:cxn ang="0">
                      <a:pos x="T6" y="T7"/>
                    </a:cxn>
                    <a:cxn ang="0">
                      <a:pos x="T8" y="T9"/>
                    </a:cxn>
                  </a:cxnLst>
                  <a:rect l="0" t="0" r="r" b="b"/>
                  <a:pathLst>
                    <a:path w="149" h="256">
                      <a:moveTo>
                        <a:pt x="0" y="64"/>
                      </a:moveTo>
                      <a:lnTo>
                        <a:pt x="149" y="0"/>
                      </a:lnTo>
                      <a:lnTo>
                        <a:pt x="149" y="210"/>
                      </a:lnTo>
                      <a:lnTo>
                        <a:pt x="0" y="256"/>
                      </a:lnTo>
                      <a:lnTo>
                        <a:pt x="0" y="64"/>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48" name="Freeform: Shape 167"/>
                <p:cNvSpPr/>
                <p:nvPr/>
              </p:nvSpPr>
              <p:spPr bwMode="auto">
                <a:xfrm>
                  <a:off x="4811713" y="5057775"/>
                  <a:ext cx="236538" cy="373063"/>
                </a:xfrm>
                <a:custGeom>
                  <a:avLst/>
                  <a:gdLst>
                    <a:gd name="T0" fmla="*/ 0 w 149"/>
                    <a:gd name="T1" fmla="*/ 42 h 235"/>
                    <a:gd name="T2" fmla="*/ 149 w 149"/>
                    <a:gd name="T3" fmla="*/ 0 h 235"/>
                    <a:gd name="T4" fmla="*/ 149 w 149"/>
                    <a:gd name="T5" fmla="*/ 210 h 235"/>
                    <a:gd name="T6" fmla="*/ 0 w 149"/>
                    <a:gd name="T7" fmla="*/ 235 h 235"/>
                    <a:gd name="T8" fmla="*/ 0 w 149"/>
                    <a:gd name="T9" fmla="*/ 42 h 235"/>
                  </a:gdLst>
                  <a:ahLst/>
                  <a:cxnLst>
                    <a:cxn ang="0">
                      <a:pos x="T0" y="T1"/>
                    </a:cxn>
                    <a:cxn ang="0">
                      <a:pos x="T2" y="T3"/>
                    </a:cxn>
                    <a:cxn ang="0">
                      <a:pos x="T4" y="T5"/>
                    </a:cxn>
                    <a:cxn ang="0">
                      <a:pos x="T6" y="T7"/>
                    </a:cxn>
                    <a:cxn ang="0">
                      <a:pos x="T8" y="T9"/>
                    </a:cxn>
                  </a:cxnLst>
                  <a:rect l="0" t="0" r="r" b="b"/>
                  <a:pathLst>
                    <a:path w="149" h="235">
                      <a:moveTo>
                        <a:pt x="0" y="42"/>
                      </a:moveTo>
                      <a:lnTo>
                        <a:pt x="149" y="0"/>
                      </a:lnTo>
                      <a:lnTo>
                        <a:pt x="149" y="210"/>
                      </a:lnTo>
                      <a:lnTo>
                        <a:pt x="0" y="235"/>
                      </a:lnTo>
                      <a:lnTo>
                        <a:pt x="0" y="42"/>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49" name="Freeform: Shape 168"/>
                <p:cNvSpPr/>
                <p:nvPr/>
              </p:nvSpPr>
              <p:spPr bwMode="auto">
                <a:xfrm>
                  <a:off x="4811713" y="5465763"/>
                  <a:ext cx="236538" cy="336550"/>
                </a:xfrm>
                <a:custGeom>
                  <a:avLst/>
                  <a:gdLst>
                    <a:gd name="T0" fmla="*/ 0 w 149"/>
                    <a:gd name="T1" fmla="*/ 19 h 212"/>
                    <a:gd name="T2" fmla="*/ 149 w 149"/>
                    <a:gd name="T3" fmla="*/ 0 h 212"/>
                    <a:gd name="T4" fmla="*/ 149 w 149"/>
                    <a:gd name="T5" fmla="*/ 210 h 212"/>
                    <a:gd name="T6" fmla="*/ 0 w 149"/>
                    <a:gd name="T7" fmla="*/ 212 h 212"/>
                    <a:gd name="T8" fmla="*/ 0 w 149"/>
                    <a:gd name="T9" fmla="*/ 19 h 212"/>
                  </a:gdLst>
                  <a:ahLst/>
                  <a:cxnLst>
                    <a:cxn ang="0">
                      <a:pos x="T0" y="T1"/>
                    </a:cxn>
                    <a:cxn ang="0">
                      <a:pos x="T2" y="T3"/>
                    </a:cxn>
                    <a:cxn ang="0">
                      <a:pos x="T4" y="T5"/>
                    </a:cxn>
                    <a:cxn ang="0">
                      <a:pos x="T6" y="T7"/>
                    </a:cxn>
                    <a:cxn ang="0">
                      <a:pos x="T8" y="T9"/>
                    </a:cxn>
                  </a:cxnLst>
                  <a:rect l="0" t="0" r="r" b="b"/>
                  <a:pathLst>
                    <a:path w="149" h="212">
                      <a:moveTo>
                        <a:pt x="0" y="19"/>
                      </a:moveTo>
                      <a:lnTo>
                        <a:pt x="149" y="0"/>
                      </a:lnTo>
                      <a:lnTo>
                        <a:pt x="149" y="210"/>
                      </a:lnTo>
                      <a:lnTo>
                        <a:pt x="0" y="212"/>
                      </a:lnTo>
                      <a:lnTo>
                        <a:pt x="0" y="19"/>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50" name="Freeform: Shape 169"/>
                <p:cNvSpPr/>
                <p:nvPr/>
              </p:nvSpPr>
              <p:spPr bwMode="auto">
                <a:xfrm>
                  <a:off x="4570413" y="3687763"/>
                  <a:ext cx="184150" cy="474663"/>
                </a:xfrm>
                <a:custGeom>
                  <a:avLst/>
                  <a:gdLst>
                    <a:gd name="T0" fmla="*/ 0 w 116"/>
                    <a:gd name="T1" fmla="*/ 130 h 299"/>
                    <a:gd name="T2" fmla="*/ 116 w 116"/>
                    <a:gd name="T3" fmla="*/ 0 h 299"/>
                    <a:gd name="T4" fmla="*/ 116 w 116"/>
                    <a:gd name="T5" fmla="*/ 188 h 299"/>
                    <a:gd name="T6" fmla="*/ 0 w 116"/>
                    <a:gd name="T7" fmla="*/ 299 h 299"/>
                    <a:gd name="T8" fmla="*/ 0 w 116"/>
                    <a:gd name="T9" fmla="*/ 130 h 299"/>
                  </a:gdLst>
                  <a:ahLst/>
                  <a:cxnLst>
                    <a:cxn ang="0">
                      <a:pos x="T0" y="T1"/>
                    </a:cxn>
                    <a:cxn ang="0">
                      <a:pos x="T2" y="T3"/>
                    </a:cxn>
                    <a:cxn ang="0">
                      <a:pos x="T4" y="T5"/>
                    </a:cxn>
                    <a:cxn ang="0">
                      <a:pos x="T6" y="T7"/>
                    </a:cxn>
                    <a:cxn ang="0">
                      <a:pos x="T8" y="T9"/>
                    </a:cxn>
                  </a:cxnLst>
                  <a:rect l="0" t="0" r="r" b="b"/>
                  <a:pathLst>
                    <a:path w="116" h="299">
                      <a:moveTo>
                        <a:pt x="0" y="130"/>
                      </a:moveTo>
                      <a:lnTo>
                        <a:pt x="116" y="0"/>
                      </a:lnTo>
                      <a:lnTo>
                        <a:pt x="116" y="188"/>
                      </a:lnTo>
                      <a:lnTo>
                        <a:pt x="0" y="299"/>
                      </a:lnTo>
                      <a:lnTo>
                        <a:pt x="0" y="130"/>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51" name="Freeform: Shape 170"/>
                <p:cNvSpPr/>
                <p:nvPr/>
              </p:nvSpPr>
              <p:spPr bwMode="auto">
                <a:xfrm>
                  <a:off x="4570413" y="4051300"/>
                  <a:ext cx="184150" cy="439738"/>
                </a:xfrm>
                <a:custGeom>
                  <a:avLst/>
                  <a:gdLst>
                    <a:gd name="T0" fmla="*/ 0 w 116"/>
                    <a:gd name="T1" fmla="*/ 108 h 277"/>
                    <a:gd name="T2" fmla="*/ 116 w 116"/>
                    <a:gd name="T3" fmla="*/ 0 h 277"/>
                    <a:gd name="T4" fmla="*/ 116 w 116"/>
                    <a:gd name="T5" fmla="*/ 188 h 277"/>
                    <a:gd name="T6" fmla="*/ 0 w 116"/>
                    <a:gd name="T7" fmla="*/ 277 h 277"/>
                    <a:gd name="T8" fmla="*/ 0 w 116"/>
                    <a:gd name="T9" fmla="*/ 108 h 277"/>
                  </a:gdLst>
                  <a:ahLst/>
                  <a:cxnLst>
                    <a:cxn ang="0">
                      <a:pos x="T0" y="T1"/>
                    </a:cxn>
                    <a:cxn ang="0">
                      <a:pos x="T2" y="T3"/>
                    </a:cxn>
                    <a:cxn ang="0">
                      <a:pos x="T4" y="T5"/>
                    </a:cxn>
                    <a:cxn ang="0">
                      <a:pos x="T6" y="T7"/>
                    </a:cxn>
                    <a:cxn ang="0">
                      <a:pos x="T8" y="T9"/>
                    </a:cxn>
                  </a:cxnLst>
                  <a:rect l="0" t="0" r="r" b="b"/>
                  <a:pathLst>
                    <a:path w="116" h="277">
                      <a:moveTo>
                        <a:pt x="0" y="108"/>
                      </a:moveTo>
                      <a:lnTo>
                        <a:pt x="116" y="0"/>
                      </a:lnTo>
                      <a:lnTo>
                        <a:pt x="116" y="188"/>
                      </a:lnTo>
                      <a:lnTo>
                        <a:pt x="0" y="277"/>
                      </a:lnTo>
                      <a:lnTo>
                        <a:pt x="0" y="108"/>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52" name="Freeform: Shape 171"/>
                <p:cNvSpPr/>
                <p:nvPr/>
              </p:nvSpPr>
              <p:spPr bwMode="auto">
                <a:xfrm>
                  <a:off x="4570413" y="4414838"/>
                  <a:ext cx="184150" cy="406400"/>
                </a:xfrm>
                <a:custGeom>
                  <a:avLst/>
                  <a:gdLst>
                    <a:gd name="T0" fmla="*/ 0 w 116"/>
                    <a:gd name="T1" fmla="*/ 85 h 256"/>
                    <a:gd name="T2" fmla="*/ 116 w 116"/>
                    <a:gd name="T3" fmla="*/ 0 h 256"/>
                    <a:gd name="T4" fmla="*/ 116 w 116"/>
                    <a:gd name="T5" fmla="*/ 188 h 256"/>
                    <a:gd name="T6" fmla="*/ 0 w 116"/>
                    <a:gd name="T7" fmla="*/ 256 h 256"/>
                    <a:gd name="T8" fmla="*/ 0 w 116"/>
                    <a:gd name="T9" fmla="*/ 85 h 256"/>
                  </a:gdLst>
                  <a:ahLst/>
                  <a:cxnLst>
                    <a:cxn ang="0">
                      <a:pos x="T0" y="T1"/>
                    </a:cxn>
                    <a:cxn ang="0">
                      <a:pos x="T2" y="T3"/>
                    </a:cxn>
                    <a:cxn ang="0">
                      <a:pos x="T4" y="T5"/>
                    </a:cxn>
                    <a:cxn ang="0">
                      <a:pos x="T6" y="T7"/>
                    </a:cxn>
                    <a:cxn ang="0">
                      <a:pos x="T8" y="T9"/>
                    </a:cxn>
                  </a:cxnLst>
                  <a:rect l="0" t="0" r="r" b="b"/>
                  <a:pathLst>
                    <a:path w="116" h="256">
                      <a:moveTo>
                        <a:pt x="0" y="85"/>
                      </a:moveTo>
                      <a:lnTo>
                        <a:pt x="116" y="0"/>
                      </a:lnTo>
                      <a:lnTo>
                        <a:pt x="116" y="188"/>
                      </a:lnTo>
                      <a:lnTo>
                        <a:pt x="0" y="256"/>
                      </a:lnTo>
                      <a:lnTo>
                        <a:pt x="0" y="85"/>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53" name="Freeform: Shape 172"/>
                <p:cNvSpPr/>
                <p:nvPr/>
              </p:nvSpPr>
              <p:spPr bwMode="auto">
                <a:xfrm>
                  <a:off x="4570413" y="4776788"/>
                  <a:ext cx="184150" cy="371475"/>
                </a:xfrm>
                <a:custGeom>
                  <a:avLst/>
                  <a:gdLst>
                    <a:gd name="T0" fmla="*/ 0 w 116"/>
                    <a:gd name="T1" fmla="*/ 64 h 234"/>
                    <a:gd name="T2" fmla="*/ 116 w 116"/>
                    <a:gd name="T3" fmla="*/ 0 h 234"/>
                    <a:gd name="T4" fmla="*/ 116 w 116"/>
                    <a:gd name="T5" fmla="*/ 188 h 234"/>
                    <a:gd name="T6" fmla="*/ 0 w 116"/>
                    <a:gd name="T7" fmla="*/ 234 h 234"/>
                    <a:gd name="T8" fmla="*/ 0 w 116"/>
                    <a:gd name="T9" fmla="*/ 64 h 234"/>
                  </a:gdLst>
                  <a:ahLst/>
                  <a:cxnLst>
                    <a:cxn ang="0">
                      <a:pos x="T0" y="T1"/>
                    </a:cxn>
                    <a:cxn ang="0">
                      <a:pos x="T2" y="T3"/>
                    </a:cxn>
                    <a:cxn ang="0">
                      <a:pos x="T4" y="T5"/>
                    </a:cxn>
                    <a:cxn ang="0">
                      <a:pos x="T6" y="T7"/>
                    </a:cxn>
                    <a:cxn ang="0">
                      <a:pos x="T8" y="T9"/>
                    </a:cxn>
                  </a:cxnLst>
                  <a:rect l="0" t="0" r="r" b="b"/>
                  <a:pathLst>
                    <a:path w="116" h="234">
                      <a:moveTo>
                        <a:pt x="0" y="64"/>
                      </a:moveTo>
                      <a:lnTo>
                        <a:pt x="116" y="0"/>
                      </a:lnTo>
                      <a:lnTo>
                        <a:pt x="116" y="188"/>
                      </a:lnTo>
                      <a:lnTo>
                        <a:pt x="0" y="234"/>
                      </a:lnTo>
                      <a:lnTo>
                        <a:pt x="0" y="64"/>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54" name="Freeform: Shape 173"/>
                <p:cNvSpPr/>
                <p:nvPr/>
              </p:nvSpPr>
              <p:spPr bwMode="auto">
                <a:xfrm>
                  <a:off x="4570413" y="5140325"/>
                  <a:ext cx="184150" cy="336550"/>
                </a:xfrm>
                <a:custGeom>
                  <a:avLst/>
                  <a:gdLst>
                    <a:gd name="T0" fmla="*/ 0 w 116"/>
                    <a:gd name="T1" fmla="*/ 43 h 212"/>
                    <a:gd name="T2" fmla="*/ 116 w 116"/>
                    <a:gd name="T3" fmla="*/ 0 h 212"/>
                    <a:gd name="T4" fmla="*/ 116 w 116"/>
                    <a:gd name="T5" fmla="*/ 188 h 212"/>
                    <a:gd name="T6" fmla="*/ 0 w 116"/>
                    <a:gd name="T7" fmla="*/ 212 h 212"/>
                    <a:gd name="T8" fmla="*/ 0 w 116"/>
                    <a:gd name="T9" fmla="*/ 43 h 212"/>
                  </a:gdLst>
                  <a:ahLst/>
                  <a:cxnLst>
                    <a:cxn ang="0">
                      <a:pos x="T0" y="T1"/>
                    </a:cxn>
                    <a:cxn ang="0">
                      <a:pos x="T2" y="T3"/>
                    </a:cxn>
                    <a:cxn ang="0">
                      <a:pos x="T4" y="T5"/>
                    </a:cxn>
                    <a:cxn ang="0">
                      <a:pos x="T6" y="T7"/>
                    </a:cxn>
                    <a:cxn ang="0">
                      <a:pos x="T8" y="T9"/>
                    </a:cxn>
                  </a:cxnLst>
                  <a:rect l="0" t="0" r="r" b="b"/>
                  <a:pathLst>
                    <a:path w="116" h="212">
                      <a:moveTo>
                        <a:pt x="0" y="43"/>
                      </a:moveTo>
                      <a:lnTo>
                        <a:pt x="116" y="0"/>
                      </a:lnTo>
                      <a:lnTo>
                        <a:pt x="116" y="188"/>
                      </a:lnTo>
                      <a:lnTo>
                        <a:pt x="0" y="212"/>
                      </a:lnTo>
                      <a:lnTo>
                        <a:pt x="0" y="43"/>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55" name="Freeform: Shape 174"/>
                <p:cNvSpPr/>
                <p:nvPr/>
              </p:nvSpPr>
              <p:spPr bwMode="auto">
                <a:xfrm>
                  <a:off x="4570413" y="5503863"/>
                  <a:ext cx="184150" cy="301625"/>
                </a:xfrm>
                <a:custGeom>
                  <a:avLst/>
                  <a:gdLst>
                    <a:gd name="T0" fmla="*/ 0 w 116"/>
                    <a:gd name="T1" fmla="*/ 21 h 190"/>
                    <a:gd name="T2" fmla="*/ 116 w 116"/>
                    <a:gd name="T3" fmla="*/ 0 h 190"/>
                    <a:gd name="T4" fmla="*/ 116 w 116"/>
                    <a:gd name="T5" fmla="*/ 188 h 190"/>
                    <a:gd name="T6" fmla="*/ 0 w 116"/>
                    <a:gd name="T7" fmla="*/ 190 h 190"/>
                    <a:gd name="T8" fmla="*/ 0 w 116"/>
                    <a:gd name="T9" fmla="*/ 21 h 190"/>
                  </a:gdLst>
                  <a:ahLst/>
                  <a:cxnLst>
                    <a:cxn ang="0">
                      <a:pos x="T0" y="T1"/>
                    </a:cxn>
                    <a:cxn ang="0">
                      <a:pos x="T2" y="T3"/>
                    </a:cxn>
                    <a:cxn ang="0">
                      <a:pos x="T4" y="T5"/>
                    </a:cxn>
                    <a:cxn ang="0">
                      <a:pos x="T6" y="T7"/>
                    </a:cxn>
                    <a:cxn ang="0">
                      <a:pos x="T8" y="T9"/>
                    </a:cxn>
                  </a:cxnLst>
                  <a:rect l="0" t="0" r="r" b="b"/>
                  <a:pathLst>
                    <a:path w="116" h="190">
                      <a:moveTo>
                        <a:pt x="0" y="21"/>
                      </a:moveTo>
                      <a:lnTo>
                        <a:pt x="116" y="0"/>
                      </a:lnTo>
                      <a:lnTo>
                        <a:pt x="116" y="188"/>
                      </a:lnTo>
                      <a:lnTo>
                        <a:pt x="0" y="190"/>
                      </a:lnTo>
                      <a:lnTo>
                        <a:pt x="0" y="21"/>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56" name="Freeform: Shape 175"/>
                <p:cNvSpPr/>
                <p:nvPr/>
              </p:nvSpPr>
              <p:spPr bwMode="auto">
                <a:xfrm>
                  <a:off x="4392613" y="3944938"/>
                  <a:ext cx="131763" cy="441325"/>
                </a:xfrm>
                <a:custGeom>
                  <a:avLst/>
                  <a:gdLst>
                    <a:gd name="T0" fmla="*/ 0 w 83"/>
                    <a:gd name="T1" fmla="*/ 130 h 278"/>
                    <a:gd name="T2" fmla="*/ 83 w 83"/>
                    <a:gd name="T3" fmla="*/ 0 h 278"/>
                    <a:gd name="T4" fmla="*/ 83 w 83"/>
                    <a:gd name="T5" fmla="*/ 165 h 278"/>
                    <a:gd name="T6" fmla="*/ 0 w 83"/>
                    <a:gd name="T7" fmla="*/ 278 h 278"/>
                    <a:gd name="T8" fmla="*/ 0 w 83"/>
                    <a:gd name="T9" fmla="*/ 130 h 278"/>
                  </a:gdLst>
                  <a:ahLst/>
                  <a:cxnLst>
                    <a:cxn ang="0">
                      <a:pos x="T0" y="T1"/>
                    </a:cxn>
                    <a:cxn ang="0">
                      <a:pos x="T2" y="T3"/>
                    </a:cxn>
                    <a:cxn ang="0">
                      <a:pos x="T4" y="T5"/>
                    </a:cxn>
                    <a:cxn ang="0">
                      <a:pos x="T6" y="T7"/>
                    </a:cxn>
                    <a:cxn ang="0">
                      <a:pos x="T8" y="T9"/>
                    </a:cxn>
                  </a:cxnLst>
                  <a:rect l="0" t="0" r="r" b="b"/>
                  <a:pathLst>
                    <a:path w="83" h="278">
                      <a:moveTo>
                        <a:pt x="0" y="130"/>
                      </a:moveTo>
                      <a:lnTo>
                        <a:pt x="83" y="0"/>
                      </a:lnTo>
                      <a:lnTo>
                        <a:pt x="83" y="165"/>
                      </a:lnTo>
                      <a:lnTo>
                        <a:pt x="0" y="278"/>
                      </a:lnTo>
                      <a:lnTo>
                        <a:pt x="0" y="130"/>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57" name="Freeform: Shape 176"/>
                <p:cNvSpPr/>
                <p:nvPr/>
              </p:nvSpPr>
              <p:spPr bwMode="auto">
                <a:xfrm>
                  <a:off x="4392613" y="4265613"/>
                  <a:ext cx="131763" cy="404813"/>
                </a:xfrm>
                <a:custGeom>
                  <a:avLst/>
                  <a:gdLst>
                    <a:gd name="T0" fmla="*/ 0 w 83"/>
                    <a:gd name="T1" fmla="*/ 108 h 255"/>
                    <a:gd name="T2" fmla="*/ 83 w 83"/>
                    <a:gd name="T3" fmla="*/ 0 h 255"/>
                    <a:gd name="T4" fmla="*/ 83 w 83"/>
                    <a:gd name="T5" fmla="*/ 165 h 255"/>
                    <a:gd name="T6" fmla="*/ 0 w 83"/>
                    <a:gd name="T7" fmla="*/ 255 h 255"/>
                    <a:gd name="T8" fmla="*/ 0 w 83"/>
                    <a:gd name="T9" fmla="*/ 108 h 255"/>
                  </a:gdLst>
                  <a:ahLst/>
                  <a:cxnLst>
                    <a:cxn ang="0">
                      <a:pos x="T0" y="T1"/>
                    </a:cxn>
                    <a:cxn ang="0">
                      <a:pos x="T2" y="T3"/>
                    </a:cxn>
                    <a:cxn ang="0">
                      <a:pos x="T4" y="T5"/>
                    </a:cxn>
                    <a:cxn ang="0">
                      <a:pos x="T6" y="T7"/>
                    </a:cxn>
                    <a:cxn ang="0">
                      <a:pos x="T8" y="T9"/>
                    </a:cxn>
                  </a:cxnLst>
                  <a:rect l="0" t="0" r="r" b="b"/>
                  <a:pathLst>
                    <a:path w="83" h="255">
                      <a:moveTo>
                        <a:pt x="0" y="108"/>
                      </a:moveTo>
                      <a:lnTo>
                        <a:pt x="83" y="0"/>
                      </a:lnTo>
                      <a:lnTo>
                        <a:pt x="83" y="165"/>
                      </a:lnTo>
                      <a:lnTo>
                        <a:pt x="0" y="255"/>
                      </a:lnTo>
                      <a:lnTo>
                        <a:pt x="0" y="108"/>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58" name="Freeform: Shape 177"/>
                <p:cNvSpPr/>
                <p:nvPr/>
              </p:nvSpPr>
              <p:spPr bwMode="auto">
                <a:xfrm>
                  <a:off x="4392613" y="4584700"/>
                  <a:ext cx="131763" cy="369888"/>
                </a:xfrm>
                <a:custGeom>
                  <a:avLst/>
                  <a:gdLst>
                    <a:gd name="T0" fmla="*/ 0 w 83"/>
                    <a:gd name="T1" fmla="*/ 86 h 233"/>
                    <a:gd name="T2" fmla="*/ 83 w 83"/>
                    <a:gd name="T3" fmla="*/ 0 h 233"/>
                    <a:gd name="T4" fmla="*/ 83 w 83"/>
                    <a:gd name="T5" fmla="*/ 165 h 233"/>
                    <a:gd name="T6" fmla="*/ 0 w 83"/>
                    <a:gd name="T7" fmla="*/ 233 h 233"/>
                    <a:gd name="T8" fmla="*/ 0 w 83"/>
                    <a:gd name="T9" fmla="*/ 86 h 233"/>
                  </a:gdLst>
                  <a:ahLst/>
                  <a:cxnLst>
                    <a:cxn ang="0">
                      <a:pos x="T0" y="T1"/>
                    </a:cxn>
                    <a:cxn ang="0">
                      <a:pos x="T2" y="T3"/>
                    </a:cxn>
                    <a:cxn ang="0">
                      <a:pos x="T4" y="T5"/>
                    </a:cxn>
                    <a:cxn ang="0">
                      <a:pos x="T6" y="T7"/>
                    </a:cxn>
                    <a:cxn ang="0">
                      <a:pos x="T8" y="T9"/>
                    </a:cxn>
                  </a:cxnLst>
                  <a:rect l="0" t="0" r="r" b="b"/>
                  <a:pathLst>
                    <a:path w="83" h="233">
                      <a:moveTo>
                        <a:pt x="0" y="86"/>
                      </a:moveTo>
                      <a:lnTo>
                        <a:pt x="83" y="0"/>
                      </a:lnTo>
                      <a:lnTo>
                        <a:pt x="83" y="165"/>
                      </a:lnTo>
                      <a:lnTo>
                        <a:pt x="0" y="233"/>
                      </a:lnTo>
                      <a:lnTo>
                        <a:pt x="0" y="86"/>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59" name="Freeform: Shape 178"/>
                <p:cNvSpPr/>
                <p:nvPr/>
              </p:nvSpPr>
              <p:spPr bwMode="auto">
                <a:xfrm>
                  <a:off x="4392613" y="4903788"/>
                  <a:ext cx="131763" cy="336550"/>
                </a:xfrm>
                <a:custGeom>
                  <a:avLst/>
                  <a:gdLst>
                    <a:gd name="T0" fmla="*/ 0 w 83"/>
                    <a:gd name="T1" fmla="*/ 64 h 212"/>
                    <a:gd name="T2" fmla="*/ 83 w 83"/>
                    <a:gd name="T3" fmla="*/ 0 h 212"/>
                    <a:gd name="T4" fmla="*/ 83 w 83"/>
                    <a:gd name="T5" fmla="*/ 166 h 212"/>
                    <a:gd name="T6" fmla="*/ 0 w 83"/>
                    <a:gd name="T7" fmla="*/ 212 h 212"/>
                    <a:gd name="T8" fmla="*/ 0 w 83"/>
                    <a:gd name="T9" fmla="*/ 64 h 212"/>
                  </a:gdLst>
                  <a:ahLst/>
                  <a:cxnLst>
                    <a:cxn ang="0">
                      <a:pos x="T0" y="T1"/>
                    </a:cxn>
                    <a:cxn ang="0">
                      <a:pos x="T2" y="T3"/>
                    </a:cxn>
                    <a:cxn ang="0">
                      <a:pos x="T4" y="T5"/>
                    </a:cxn>
                    <a:cxn ang="0">
                      <a:pos x="T6" y="T7"/>
                    </a:cxn>
                    <a:cxn ang="0">
                      <a:pos x="T8" y="T9"/>
                    </a:cxn>
                  </a:cxnLst>
                  <a:rect l="0" t="0" r="r" b="b"/>
                  <a:pathLst>
                    <a:path w="83" h="212">
                      <a:moveTo>
                        <a:pt x="0" y="64"/>
                      </a:moveTo>
                      <a:lnTo>
                        <a:pt x="83" y="0"/>
                      </a:lnTo>
                      <a:lnTo>
                        <a:pt x="83" y="166"/>
                      </a:lnTo>
                      <a:lnTo>
                        <a:pt x="0" y="212"/>
                      </a:lnTo>
                      <a:lnTo>
                        <a:pt x="0" y="64"/>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60" name="Freeform: Shape 179"/>
                <p:cNvSpPr/>
                <p:nvPr/>
              </p:nvSpPr>
              <p:spPr bwMode="auto">
                <a:xfrm>
                  <a:off x="4392613" y="5224463"/>
                  <a:ext cx="131763" cy="300038"/>
                </a:xfrm>
                <a:custGeom>
                  <a:avLst/>
                  <a:gdLst>
                    <a:gd name="T0" fmla="*/ 0 w 83"/>
                    <a:gd name="T1" fmla="*/ 42 h 189"/>
                    <a:gd name="T2" fmla="*/ 83 w 83"/>
                    <a:gd name="T3" fmla="*/ 0 h 189"/>
                    <a:gd name="T4" fmla="*/ 83 w 83"/>
                    <a:gd name="T5" fmla="*/ 165 h 189"/>
                    <a:gd name="T6" fmla="*/ 0 w 83"/>
                    <a:gd name="T7" fmla="*/ 189 h 189"/>
                    <a:gd name="T8" fmla="*/ 0 w 83"/>
                    <a:gd name="T9" fmla="*/ 42 h 189"/>
                  </a:gdLst>
                  <a:ahLst/>
                  <a:cxnLst>
                    <a:cxn ang="0">
                      <a:pos x="T0" y="T1"/>
                    </a:cxn>
                    <a:cxn ang="0">
                      <a:pos x="T2" y="T3"/>
                    </a:cxn>
                    <a:cxn ang="0">
                      <a:pos x="T4" y="T5"/>
                    </a:cxn>
                    <a:cxn ang="0">
                      <a:pos x="T6" y="T7"/>
                    </a:cxn>
                    <a:cxn ang="0">
                      <a:pos x="T8" y="T9"/>
                    </a:cxn>
                  </a:cxnLst>
                  <a:rect l="0" t="0" r="r" b="b"/>
                  <a:pathLst>
                    <a:path w="83" h="189">
                      <a:moveTo>
                        <a:pt x="0" y="42"/>
                      </a:moveTo>
                      <a:lnTo>
                        <a:pt x="83" y="0"/>
                      </a:lnTo>
                      <a:lnTo>
                        <a:pt x="83" y="165"/>
                      </a:lnTo>
                      <a:lnTo>
                        <a:pt x="0" y="189"/>
                      </a:lnTo>
                      <a:lnTo>
                        <a:pt x="0" y="42"/>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61" name="Freeform: Shape 180"/>
                <p:cNvSpPr/>
                <p:nvPr/>
              </p:nvSpPr>
              <p:spPr bwMode="auto">
                <a:xfrm>
                  <a:off x="4392613" y="5543550"/>
                  <a:ext cx="131763" cy="266700"/>
                </a:xfrm>
                <a:custGeom>
                  <a:avLst/>
                  <a:gdLst>
                    <a:gd name="T0" fmla="*/ 0 w 83"/>
                    <a:gd name="T1" fmla="*/ 20 h 168"/>
                    <a:gd name="T2" fmla="*/ 83 w 83"/>
                    <a:gd name="T3" fmla="*/ 0 h 168"/>
                    <a:gd name="T4" fmla="*/ 83 w 83"/>
                    <a:gd name="T5" fmla="*/ 166 h 168"/>
                    <a:gd name="T6" fmla="*/ 0 w 83"/>
                    <a:gd name="T7" fmla="*/ 168 h 168"/>
                    <a:gd name="T8" fmla="*/ 0 w 83"/>
                    <a:gd name="T9" fmla="*/ 20 h 168"/>
                  </a:gdLst>
                  <a:ahLst/>
                  <a:cxnLst>
                    <a:cxn ang="0">
                      <a:pos x="T0" y="T1"/>
                    </a:cxn>
                    <a:cxn ang="0">
                      <a:pos x="T2" y="T3"/>
                    </a:cxn>
                    <a:cxn ang="0">
                      <a:pos x="T4" y="T5"/>
                    </a:cxn>
                    <a:cxn ang="0">
                      <a:pos x="T6" y="T7"/>
                    </a:cxn>
                    <a:cxn ang="0">
                      <a:pos x="T8" y="T9"/>
                    </a:cxn>
                  </a:cxnLst>
                  <a:rect l="0" t="0" r="r" b="b"/>
                  <a:pathLst>
                    <a:path w="83" h="168">
                      <a:moveTo>
                        <a:pt x="0" y="20"/>
                      </a:moveTo>
                      <a:lnTo>
                        <a:pt x="83" y="0"/>
                      </a:lnTo>
                      <a:lnTo>
                        <a:pt x="83" y="166"/>
                      </a:lnTo>
                      <a:lnTo>
                        <a:pt x="0" y="168"/>
                      </a:lnTo>
                      <a:lnTo>
                        <a:pt x="0" y="20"/>
                      </a:lnTo>
                      <a:close/>
                    </a:path>
                  </a:pathLst>
                </a:custGeom>
                <a:solidFill>
                  <a:schemeClr val="bg1">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sp>
          <p:nvSpPr>
            <p:cNvPr id="40" name="Freeform: Shape 217"/>
            <p:cNvSpPr/>
            <p:nvPr/>
          </p:nvSpPr>
          <p:spPr bwMode="auto">
            <a:xfrm>
              <a:off x="373063" y="6163215"/>
              <a:ext cx="11445875" cy="111125"/>
            </a:xfrm>
            <a:custGeom>
              <a:avLst/>
              <a:gdLst>
                <a:gd name="T0" fmla="*/ 0 w 16666"/>
                <a:gd name="T1" fmla="*/ 81 h 161"/>
                <a:gd name="T2" fmla="*/ 1041 w 16666"/>
                <a:gd name="T3" fmla="*/ 58 h 161"/>
                <a:gd name="T4" fmla="*/ 2083 w 16666"/>
                <a:gd name="T5" fmla="*/ 41 h 161"/>
                <a:gd name="T6" fmla="*/ 4166 w 16666"/>
                <a:gd name="T7" fmla="*/ 18 h 161"/>
                <a:gd name="T8" fmla="*/ 8333 w 16666"/>
                <a:gd name="T9" fmla="*/ 1 h 161"/>
                <a:gd name="T10" fmla="*/ 12500 w 16666"/>
                <a:gd name="T11" fmla="*/ 18 h 161"/>
                <a:gd name="T12" fmla="*/ 14583 w 16666"/>
                <a:gd name="T13" fmla="*/ 41 h 161"/>
                <a:gd name="T14" fmla="*/ 15625 w 16666"/>
                <a:gd name="T15" fmla="*/ 58 h 161"/>
                <a:gd name="T16" fmla="*/ 16666 w 16666"/>
                <a:gd name="T17" fmla="*/ 81 h 161"/>
                <a:gd name="T18" fmla="*/ 15625 w 16666"/>
                <a:gd name="T19" fmla="*/ 103 h 161"/>
                <a:gd name="T20" fmla="*/ 14583 w 16666"/>
                <a:gd name="T21" fmla="*/ 120 h 161"/>
                <a:gd name="T22" fmla="*/ 12500 w 16666"/>
                <a:gd name="T23" fmla="*/ 143 h 161"/>
                <a:gd name="T24" fmla="*/ 8333 w 16666"/>
                <a:gd name="T25" fmla="*/ 160 h 161"/>
                <a:gd name="T26" fmla="*/ 4166 w 16666"/>
                <a:gd name="T27" fmla="*/ 143 h 161"/>
                <a:gd name="T28" fmla="*/ 2083 w 16666"/>
                <a:gd name="T29" fmla="*/ 120 h 161"/>
                <a:gd name="T30" fmla="*/ 1041 w 16666"/>
                <a:gd name="T31" fmla="*/ 103 h 161"/>
                <a:gd name="T32" fmla="*/ 0 w 16666"/>
                <a:gd name="T33"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66" h="161">
                  <a:moveTo>
                    <a:pt x="0" y="81"/>
                  </a:moveTo>
                  <a:cubicBezTo>
                    <a:pt x="347" y="72"/>
                    <a:pt x="694" y="65"/>
                    <a:pt x="1041" y="58"/>
                  </a:cubicBezTo>
                  <a:cubicBezTo>
                    <a:pt x="1389" y="52"/>
                    <a:pt x="1736" y="47"/>
                    <a:pt x="2083" y="41"/>
                  </a:cubicBezTo>
                  <a:cubicBezTo>
                    <a:pt x="2777" y="31"/>
                    <a:pt x="3472" y="24"/>
                    <a:pt x="4166" y="18"/>
                  </a:cubicBezTo>
                  <a:cubicBezTo>
                    <a:pt x="5555" y="6"/>
                    <a:pt x="6944" y="1"/>
                    <a:pt x="8333" y="1"/>
                  </a:cubicBezTo>
                  <a:cubicBezTo>
                    <a:pt x="9722" y="0"/>
                    <a:pt x="11111" y="6"/>
                    <a:pt x="12500" y="18"/>
                  </a:cubicBezTo>
                  <a:cubicBezTo>
                    <a:pt x="13194" y="24"/>
                    <a:pt x="13889" y="31"/>
                    <a:pt x="14583" y="41"/>
                  </a:cubicBezTo>
                  <a:cubicBezTo>
                    <a:pt x="14930" y="46"/>
                    <a:pt x="15277" y="52"/>
                    <a:pt x="15625" y="58"/>
                  </a:cubicBezTo>
                  <a:cubicBezTo>
                    <a:pt x="15972" y="65"/>
                    <a:pt x="16319" y="72"/>
                    <a:pt x="16666" y="81"/>
                  </a:cubicBezTo>
                  <a:cubicBezTo>
                    <a:pt x="16319" y="89"/>
                    <a:pt x="15972" y="96"/>
                    <a:pt x="15625" y="103"/>
                  </a:cubicBezTo>
                  <a:cubicBezTo>
                    <a:pt x="15277" y="109"/>
                    <a:pt x="14930" y="115"/>
                    <a:pt x="14583" y="120"/>
                  </a:cubicBezTo>
                  <a:cubicBezTo>
                    <a:pt x="13889" y="130"/>
                    <a:pt x="13194" y="137"/>
                    <a:pt x="12500" y="143"/>
                  </a:cubicBezTo>
                  <a:cubicBezTo>
                    <a:pt x="11111" y="155"/>
                    <a:pt x="9722" y="161"/>
                    <a:pt x="8333" y="160"/>
                  </a:cubicBezTo>
                  <a:cubicBezTo>
                    <a:pt x="6944" y="160"/>
                    <a:pt x="5555" y="155"/>
                    <a:pt x="4166" y="143"/>
                  </a:cubicBezTo>
                  <a:cubicBezTo>
                    <a:pt x="3472" y="137"/>
                    <a:pt x="2777" y="130"/>
                    <a:pt x="2083" y="120"/>
                  </a:cubicBezTo>
                  <a:cubicBezTo>
                    <a:pt x="1736" y="115"/>
                    <a:pt x="1389" y="109"/>
                    <a:pt x="1041" y="103"/>
                  </a:cubicBezTo>
                  <a:cubicBezTo>
                    <a:pt x="694" y="96"/>
                    <a:pt x="347" y="89"/>
                    <a:pt x="0" y="81"/>
                  </a:cubicBezTo>
                  <a:close/>
                </a:path>
              </a:pathLst>
            </a:custGeom>
            <a:solidFill>
              <a:schemeClr val="tx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nvGrpSpPr>
          <p:cNvPr id="257" name="组合 256"/>
          <p:cNvGrpSpPr/>
          <p:nvPr/>
        </p:nvGrpSpPr>
        <p:grpSpPr>
          <a:xfrm>
            <a:off x="840658" y="561638"/>
            <a:ext cx="10510685" cy="0"/>
            <a:chOff x="1028775" y="591989"/>
            <a:chExt cx="11086097" cy="0"/>
          </a:xfrm>
        </p:grpSpPr>
        <p:cxnSp>
          <p:nvCxnSpPr>
            <p:cNvPr id="258" name="直接连接符 257"/>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412750" y="1021715"/>
            <a:ext cx="376491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Example of education</a:t>
            </a:r>
            <a:endParaRPr lang="en-US" altLang="zh-CN" sz="3200">
              <a:latin typeface="Times New Roman" panose="02020603050405020304" charset="0"/>
              <a:cs typeface="Times New Roman" panose="02020603050405020304" charset="0"/>
            </a:endParaRPr>
          </a:p>
        </p:txBody>
      </p:sp>
      <p:sp>
        <p:nvSpPr>
          <p:cNvPr id="254" name="矩形 253"/>
          <p:cNvSpPr/>
          <p:nvPr/>
        </p:nvSpPr>
        <p:spPr>
          <a:xfrm>
            <a:off x="3535278" y="561436"/>
            <a:ext cx="5174615" cy="460375"/>
          </a:xfrm>
          <a:prstGeom prst="rect">
            <a:avLst/>
          </a:prstGeom>
        </p:spPr>
        <p:txBody>
          <a:bodyPr wrap="none">
            <a:spAutoFit/>
          </a:bodyPr>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55" name="文本框 254"/>
          <p:cNvSpPr txBox="1"/>
          <p:nvPr/>
        </p:nvSpPr>
        <p:spPr>
          <a:xfrm>
            <a:off x="1000760" y="1848485"/>
            <a:ext cx="10417810" cy="1014730"/>
          </a:xfrm>
          <a:prstGeom prst="rect">
            <a:avLst/>
          </a:prstGeom>
          <a:noFill/>
        </p:spPr>
        <p:txBody>
          <a:bodyPr wrap="square" rtlCol="0" anchor="t">
            <a:spAutoFit/>
          </a:bodyPr>
          <a:p>
            <a:r>
              <a:rPr lang="zh-CN" altLang="en-US" sz="2000"/>
              <a:t>A group of researchers in France tested the registration of students in private educational institutions with the help of </a:t>
            </a:r>
            <a:r>
              <a:rPr lang="zh-CN" altLang="en-US" sz="2000" b="1"/>
              <a:t>two “fictitious” dads</a:t>
            </a:r>
            <a:r>
              <a:rPr lang="zh-CN" altLang="en-US" sz="2000"/>
              <a:t> who contacted </a:t>
            </a:r>
            <a:r>
              <a:rPr lang="zh-CN" altLang="en-US" sz="2000" b="1"/>
              <a:t>more than 4,000 educational institutions</a:t>
            </a:r>
            <a:r>
              <a:rPr lang="zh-CN" altLang="en-US" sz="2000"/>
              <a:t> where they requested information about enrollment in schools.</a:t>
            </a:r>
            <a:endParaRPr lang="zh-CN" altLang="en-US" sz="2000"/>
          </a:p>
        </p:txBody>
      </p:sp>
      <p:grpSp>
        <p:nvGrpSpPr>
          <p:cNvPr id="260" name="千图PPT彼岸天：ID 8661124库_组合 1"/>
          <p:cNvGrpSpPr/>
          <p:nvPr>
            <p:custDataLst>
              <p:tags r:id="rId2"/>
            </p:custDataLst>
          </p:nvPr>
        </p:nvGrpSpPr>
        <p:grpSpPr>
          <a:xfrm>
            <a:off x="1000617" y="3491104"/>
            <a:ext cx="3388360" cy="983615"/>
            <a:chOff x="624697" y="2780539"/>
            <a:chExt cx="3388360" cy="983615"/>
          </a:xfrm>
        </p:grpSpPr>
        <p:sp>
          <p:nvSpPr>
            <p:cNvPr id="262" name="Rectangle 243"/>
            <p:cNvSpPr/>
            <p:nvPr/>
          </p:nvSpPr>
          <p:spPr>
            <a:xfrm flipH="1">
              <a:off x="1645926" y="2780539"/>
              <a:ext cx="469617" cy="469617"/>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65" name="TextBox 249"/>
            <p:cNvSpPr txBox="1"/>
            <p:nvPr/>
          </p:nvSpPr>
          <p:spPr>
            <a:xfrm>
              <a:off x="624697" y="3284094"/>
              <a:ext cx="3388360" cy="480060"/>
            </a:xfrm>
            <a:prstGeom prst="rect">
              <a:avLst/>
            </a:prstGeom>
            <a:noFill/>
          </p:spPr>
          <p:txBody>
            <a:bodyPr wrap="none" lIns="0" tIns="0" rIns="0" bIns="0" anchor="b" anchorCtr="1">
              <a:norm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Arial" panose="020B0604020202020204"/>
                  <a:ea typeface="Microsoft YaHei" panose="020B0503020204020204" pitchFamily="34" charset="-122"/>
                  <a:cs typeface="+mn-cs"/>
                </a:rPr>
                <a:t>a traditional French name</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Arial" panose="020B0604020202020204"/>
                  <a:ea typeface="Microsoft YaHei" panose="020B0503020204020204" pitchFamily="34" charset="-122"/>
                  <a:cs typeface="+mn-cs"/>
                </a:rPr>
                <a:t>(the control tester)</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pic>
        <p:nvPicPr>
          <p:cNvPr id="267" name="图片 266"/>
          <p:cNvPicPr>
            <a:picLocks noChangeAspect="1"/>
          </p:cNvPicPr>
          <p:nvPr/>
        </p:nvPicPr>
        <p:blipFill>
          <a:blip r:embed="rId3"/>
          <a:stretch>
            <a:fillRect/>
          </a:stretch>
        </p:blipFill>
        <p:spPr>
          <a:xfrm>
            <a:off x="2536825" y="3491230"/>
            <a:ext cx="894715" cy="503555"/>
          </a:xfrm>
          <a:prstGeom prst="rect">
            <a:avLst/>
          </a:prstGeom>
        </p:spPr>
      </p:pic>
      <p:grpSp>
        <p:nvGrpSpPr>
          <p:cNvPr id="268" name="千图PPT彼岸天：ID 8661124库_组合 251"/>
          <p:cNvGrpSpPr/>
          <p:nvPr>
            <p:custDataLst>
              <p:tags r:id="rId4"/>
            </p:custDataLst>
          </p:nvPr>
        </p:nvGrpSpPr>
        <p:grpSpPr>
          <a:xfrm>
            <a:off x="5461000" y="3232150"/>
            <a:ext cx="2979420" cy="993775"/>
            <a:chOff x="7342808" y="2009286"/>
            <a:chExt cx="1974516" cy="846223"/>
          </a:xfrm>
        </p:grpSpPr>
        <p:sp>
          <p:nvSpPr>
            <p:cNvPr id="270" name="Rectangle 237"/>
            <p:cNvSpPr/>
            <p:nvPr/>
          </p:nvSpPr>
          <p:spPr>
            <a:xfrm>
              <a:off x="8027476" y="2009286"/>
              <a:ext cx="374848" cy="469771"/>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sp>
          <p:nvSpPr>
            <p:cNvPr id="273" name="TextBox 255"/>
            <p:cNvSpPr txBox="1"/>
            <p:nvPr/>
          </p:nvSpPr>
          <p:spPr>
            <a:xfrm>
              <a:off x="7342808" y="2478903"/>
              <a:ext cx="1974516" cy="376606"/>
            </a:xfrm>
            <a:prstGeom prst="rect">
              <a:avLst/>
            </a:prstGeom>
            <a:noFill/>
          </p:spPr>
          <p:txBody>
            <a:bodyPr wrap="none" lIns="0" tIns="0" rIns="0" bIns="0" anchor="b" anchorCtr="1">
              <a:normAutofit fontScale="90000"/>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85000"/>
                      <a:lumOff val="15000"/>
                    </a:schemeClr>
                  </a:solidFill>
                  <a:effectLst/>
                  <a:uLnTx/>
                  <a:uFillTx/>
                  <a:latin typeface="Arial" panose="020B0604020202020204"/>
                  <a:ea typeface="Microsoft YaHei" panose="020B0503020204020204" pitchFamily="34" charset="-122"/>
                  <a:cs typeface="+mn-cs"/>
                </a:rPr>
                <a:t>a name typical for the regions</a:t>
              </a:r>
              <a:endParaRPr kumimoji="0" lang="zh-CN" altLang="en-US" sz="1600" b="1" i="0" u="none" strike="noStrike" kern="1200" cap="none" spc="0" normalizeH="0" baseline="0" noProof="0" dirty="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85000"/>
                      <a:lumOff val="15000"/>
                    </a:schemeClr>
                  </a:solidFill>
                  <a:effectLst/>
                  <a:uLnTx/>
                  <a:uFillTx/>
                  <a:latin typeface="Arial" panose="020B0604020202020204"/>
                  <a:ea typeface="Microsoft YaHei" panose="020B0503020204020204" pitchFamily="34" charset="-122"/>
                  <a:cs typeface="+mn-cs"/>
                </a:rPr>
                <a:t>of North Africa (protected tester).</a:t>
              </a:r>
              <a:endParaRPr kumimoji="0" lang="zh-CN" altLang="en-US" sz="1600" b="1" i="0" u="none" strike="noStrike" kern="1200" cap="none" spc="0" normalizeH="0" baseline="0" noProof="0" dirty="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pic>
        <p:nvPicPr>
          <p:cNvPr id="275" name="图片 274"/>
          <p:cNvPicPr>
            <a:picLocks noChangeAspect="1"/>
          </p:cNvPicPr>
          <p:nvPr/>
        </p:nvPicPr>
        <p:blipFill>
          <a:blip r:embed="rId5"/>
          <a:stretch>
            <a:fillRect/>
          </a:stretch>
        </p:blipFill>
        <p:spPr>
          <a:xfrm>
            <a:off x="7108190" y="3178810"/>
            <a:ext cx="876935" cy="658495"/>
          </a:xfrm>
          <a:prstGeom prst="rect">
            <a:avLst/>
          </a:prstGeom>
        </p:spPr>
      </p:pic>
      <p:sp>
        <p:nvSpPr>
          <p:cNvPr id="276" name="文本框 275"/>
          <p:cNvSpPr txBox="1"/>
          <p:nvPr/>
        </p:nvSpPr>
        <p:spPr>
          <a:xfrm>
            <a:off x="6555740" y="4474845"/>
            <a:ext cx="2540000" cy="306705"/>
          </a:xfrm>
          <a:prstGeom prst="rect">
            <a:avLst/>
          </a:prstGeom>
          <a:noFill/>
        </p:spPr>
        <p:txBody>
          <a:bodyPr wrap="square" rtlCol="0" anchor="t">
            <a:spAutoFit/>
          </a:bodyPr>
          <a:p>
            <a:r>
              <a:rPr lang="zh-CN" altLang="en-US" sz="1400">
                <a:solidFill>
                  <a:srgbClr val="FF0000"/>
                </a:solidFill>
              </a:rPr>
              <a:t>fewer responses</a:t>
            </a:r>
            <a:endParaRPr lang="zh-CN" altLang="en-US" sz="1400">
              <a:solidFill>
                <a:srgbClr val="FF0000"/>
              </a:solidFill>
            </a:endParaRPr>
          </a:p>
        </p:txBody>
      </p:sp>
      <p:sp>
        <p:nvSpPr>
          <p:cNvPr id="277" name="文本框 276"/>
          <p:cNvSpPr txBox="1"/>
          <p:nvPr/>
        </p:nvSpPr>
        <p:spPr>
          <a:xfrm>
            <a:off x="2202180" y="4914900"/>
            <a:ext cx="2540000" cy="306705"/>
          </a:xfrm>
          <a:prstGeom prst="rect">
            <a:avLst/>
          </a:prstGeom>
          <a:noFill/>
        </p:spPr>
        <p:txBody>
          <a:bodyPr wrap="square" rtlCol="0" anchor="t">
            <a:spAutoFit/>
          </a:bodyPr>
          <a:p>
            <a:r>
              <a:rPr lang="zh-CN" altLang="en-US" sz="1400">
                <a:solidFill>
                  <a:srgbClr val="FF0000"/>
                </a:solidFill>
              </a:rPr>
              <a:t>more positive responses</a:t>
            </a:r>
            <a:endParaRPr lang="zh-CN" altLang="en-US" sz="1400">
              <a:solidFill>
                <a:srgbClr val="FF0000"/>
              </a:solidFill>
            </a:endParaRPr>
          </a:p>
        </p:txBody>
      </p:sp>
      <p:cxnSp>
        <p:nvCxnSpPr>
          <p:cNvPr id="278" name="直接箭头连接符 277"/>
          <p:cNvCxnSpPr/>
          <p:nvPr/>
        </p:nvCxnSpPr>
        <p:spPr>
          <a:xfrm>
            <a:off x="2936240" y="4497705"/>
            <a:ext cx="466090" cy="116141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flipH="1">
            <a:off x="6309995" y="4142105"/>
            <a:ext cx="229235" cy="82169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80" name="文本框 279"/>
          <p:cNvSpPr txBox="1"/>
          <p:nvPr/>
        </p:nvSpPr>
        <p:spPr>
          <a:xfrm>
            <a:off x="9548495" y="5931535"/>
            <a:ext cx="2540000" cy="398780"/>
          </a:xfrm>
          <a:prstGeom prst="rect">
            <a:avLst/>
          </a:prstGeom>
          <a:noFill/>
        </p:spPr>
        <p:txBody>
          <a:bodyPr wrap="square" rtlCol="0" anchor="t">
            <a:spAutoFit/>
          </a:bodyPr>
          <a:p>
            <a:r>
              <a:rPr lang="en-US" altLang="zh-CN" sz="2000">
                <a:solidFill>
                  <a:srgbClr val="FF0000"/>
                </a:solidFill>
              </a:rPr>
              <a:t>School</a:t>
            </a:r>
            <a:endParaRPr lang="en-US" altLang="zh-CN" sz="2000">
              <a:solidFill>
                <a:srgbClr val="FF0000"/>
              </a:solidFill>
            </a:endParaRPr>
          </a:p>
        </p:txBody>
      </p:sp>
      <p:sp>
        <p:nvSpPr>
          <p:cNvPr id="281" name="文本框 280"/>
          <p:cNvSpPr txBox="1"/>
          <p:nvPr/>
        </p:nvSpPr>
        <p:spPr>
          <a:xfrm>
            <a:off x="7931785" y="5012055"/>
            <a:ext cx="3928745" cy="368300"/>
          </a:xfrm>
          <a:prstGeom prst="rect">
            <a:avLst/>
          </a:prstGeom>
          <a:noFill/>
        </p:spPr>
        <p:txBody>
          <a:bodyPr wrap="square" rtlCol="0" anchor="t">
            <a:spAutoFit/>
          </a:bodyPr>
          <a:p>
            <a:r>
              <a:rPr lang="en-US" altLang="zh-CN" b="1">
                <a:solidFill>
                  <a:srgbClr val="FF0000"/>
                </a:solidFill>
              </a:rPr>
              <a:t>So here we found a discrimination </a:t>
            </a:r>
            <a:endParaRPr lang="en-US" altLang="zh-CN" b="1">
              <a:solidFill>
                <a:srgbClr val="FF0000"/>
              </a:solidFill>
            </a:endParaRPr>
          </a:p>
        </p:txBody>
      </p:sp>
      <p:sp>
        <p:nvSpPr>
          <p:cNvPr id="282" name="文本框 281"/>
          <p:cNvSpPr txBox="1"/>
          <p:nvPr/>
        </p:nvSpPr>
        <p:spPr>
          <a:xfrm>
            <a:off x="159784" y="66489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54"/>
                                        </p:tgtEl>
                                        <p:attrNameLst>
                                          <p:attrName>style.visibility</p:attrName>
                                        </p:attrNameLst>
                                      </p:cBhvr>
                                      <p:to>
                                        <p:strVal val="visible"/>
                                      </p:to>
                                    </p:set>
                                    <p:animEffect transition="in" filter="wipe(left)">
                                      <p:cBhvr>
                                        <p:cTn id="14" dur="500"/>
                                        <p:tgtEl>
                                          <p:spTgt spid="254"/>
                                        </p:tgtEl>
                                      </p:cBhvr>
                                    </p:animEffec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60"/>
                                        </p:tgtEl>
                                        <p:attrNameLst>
                                          <p:attrName>style.visibility</p:attrName>
                                        </p:attrNameLst>
                                      </p:cBhvr>
                                      <p:to>
                                        <p:strVal val="visible"/>
                                      </p:to>
                                    </p:set>
                                    <p:anim calcmode="lin" valueType="num">
                                      <p:cBhvr additive="base">
                                        <p:cTn id="18" dur="500" fill="hold"/>
                                        <p:tgtEl>
                                          <p:spTgt spid="260"/>
                                        </p:tgtEl>
                                        <p:attrNameLst>
                                          <p:attrName>ppt_x</p:attrName>
                                        </p:attrNameLst>
                                      </p:cBhvr>
                                      <p:tavLst>
                                        <p:tav tm="0">
                                          <p:val>
                                            <p:strVal val="#ppt_x"/>
                                          </p:val>
                                        </p:tav>
                                        <p:tav tm="100000">
                                          <p:val>
                                            <p:strVal val="#ppt_x"/>
                                          </p:val>
                                        </p:tav>
                                      </p:tavLst>
                                    </p:anim>
                                    <p:anim calcmode="lin" valueType="num">
                                      <p:cBhvr additive="base">
                                        <p:cTn id="19" dur="500" fill="hold"/>
                                        <p:tgtEl>
                                          <p:spTgt spid="26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268"/>
                                        </p:tgtEl>
                                        <p:attrNameLst>
                                          <p:attrName>style.visibility</p:attrName>
                                        </p:attrNameLst>
                                      </p:cBhvr>
                                      <p:to>
                                        <p:strVal val="visible"/>
                                      </p:to>
                                    </p:set>
                                    <p:anim calcmode="lin" valueType="num">
                                      <p:cBhvr additive="base">
                                        <p:cTn id="23" dur="500" fill="hold"/>
                                        <p:tgtEl>
                                          <p:spTgt spid="268"/>
                                        </p:tgtEl>
                                        <p:attrNameLst>
                                          <p:attrName>ppt_x</p:attrName>
                                        </p:attrNameLst>
                                      </p:cBhvr>
                                      <p:tavLst>
                                        <p:tav tm="0">
                                          <p:val>
                                            <p:strVal val="#ppt_x"/>
                                          </p:val>
                                        </p:tav>
                                        <p:tav tm="100000">
                                          <p:val>
                                            <p:strVal val="#ppt_x"/>
                                          </p:val>
                                        </p:tav>
                                      </p:tavLst>
                                    </p:anim>
                                    <p:anim calcmode="lin" valueType="num">
                                      <p:cBhvr additive="base">
                                        <p:cTn id="24" dur="500" fill="hold"/>
                                        <p:tgtEl>
                                          <p:spTgt spid="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788670" y="1212850"/>
            <a:ext cx="864679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Example of situation testing in employment in USA</a:t>
            </a:r>
            <a:endParaRPr lang="en-US" altLang="zh-CN" sz="3200">
              <a:latin typeface="Times New Roman" panose="02020603050405020304" charset="0"/>
              <a:cs typeface="Times New Roman" panose="02020603050405020304" charset="0"/>
            </a:endParaRPr>
          </a:p>
        </p:txBody>
      </p:sp>
      <p:sp>
        <p:nvSpPr>
          <p:cNvPr id="36" name="文本框 35"/>
          <p:cNvSpPr txBox="1"/>
          <p:nvPr/>
        </p:nvSpPr>
        <p:spPr>
          <a:xfrm>
            <a:off x="706755" y="2139315"/>
            <a:ext cx="10760710" cy="1014730"/>
          </a:xfrm>
          <a:prstGeom prst="rect">
            <a:avLst/>
          </a:prstGeom>
          <a:noFill/>
        </p:spPr>
        <p:txBody>
          <a:bodyPr wrap="square" rtlCol="0" anchor="t">
            <a:spAutoFit/>
          </a:bodyPr>
          <a:p>
            <a:endParaRPr lang="zh-CN" altLang="en-US" sz="2000"/>
          </a:p>
          <a:p>
            <a:endParaRPr lang="zh-CN" altLang="en-US" sz="2000"/>
          </a:p>
          <a:p>
            <a:endParaRPr lang="zh-CN" altLang="en-US" sz="2000"/>
          </a:p>
        </p:txBody>
      </p:sp>
      <p:sp>
        <p:nvSpPr>
          <p:cNvPr id="2" name="文本框 1"/>
          <p:cNvSpPr txBox="1"/>
          <p:nvPr/>
        </p:nvSpPr>
        <p:spPr>
          <a:xfrm>
            <a:off x="543560" y="2256790"/>
            <a:ext cx="10894695" cy="2861310"/>
          </a:xfrm>
          <a:prstGeom prst="rect">
            <a:avLst/>
          </a:prstGeom>
          <a:noFill/>
        </p:spPr>
        <p:txBody>
          <a:bodyPr wrap="square" rtlCol="0" anchor="t">
            <a:spAutoFit/>
          </a:bodyPr>
          <a:p>
            <a:r>
              <a:rPr lang="en-US" altLang="zh-CN" sz="2000" b="1"/>
              <a:t>1.</a:t>
            </a:r>
            <a:r>
              <a:rPr lang="en-US" altLang="zh-CN" sz="2000"/>
              <a:t> </a:t>
            </a:r>
            <a:r>
              <a:rPr lang="zh-CN" altLang="en-US" sz="2000"/>
              <a:t>In situation testing, </a:t>
            </a:r>
            <a:r>
              <a:rPr lang="zh-CN" altLang="en-US" sz="2000" b="1"/>
              <a:t>pairs of research assistants</a:t>
            </a:r>
            <a:r>
              <a:rPr lang="zh-CN" altLang="en-US" sz="2000"/>
              <a:t> are sent to apply for the same actual job vacancy. </a:t>
            </a:r>
            <a:r>
              <a:rPr lang="zh-CN" altLang="en-US" sz="2000" b="1"/>
              <a:t>Within each pair</a:t>
            </a:r>
            <a:r>
              <a:rPr lang="zh-CN" altLang="en-US" sz="2000"/>
              <a:t>, employee characteristics likely to be related to a worker’s productivity on the job - such as education, work experience, professional certifications, and technical skills - are made </a:t>
            </a:r>
            <a:r>
              <a:rPr lang="zh-CN" altLang="en-US" sz="2000" b="1"/>
              <a:t>equal by selecting, training</a:t>
            </a:r>
            <a:r>
              <a:rPr lang="en-US" altLang="zh-CN" sz="2000" b="1"/>
              <a:t>, maintaining the controlled experiment is training to make pairs of testers equally credible job applicants.</a:t>
            </a:r>
            <a:endParaRPr lang="en-US" altLang="zh-CN" sz="2000" b="1"/>
          </a:p>
          <a:p>
            <a:endParaRPr lang="zh-CN" altLang="en-US" sz="2000"/>
          </a:p>
          <a:p>
            <a:endParaRPr lang="zh-CN" altLang="en-US" sz="2000"/>
          </a:p>
          <a:p>
            <a:r>
              <a:rPr lang="en-US" altLang="zh-CN" sz="2000" b="1"/>
              <a:t>2.</a:t>
            </a:r>
            <a:r>
              <a:rPr lang="en-US" altLang="zh-CN" sz="2000"/>
              <a:t> </a:t>
            </a:r>
            <a:r>
              <a:rPr lang="zh-CN" altLang="en-US" sz="2000"/>
              <a:t>Simultaneously, personal characteristics unrelated to job performance are experimentally manipulated by pairing testers who differ in </a:t>
            </a:r>
            <a:r>
              <a:rPr lang="zh-CN" altLang="en-US" sz="2000" b="1"/>
              <a:t>only one</a:t>
            </a:r>
            <a:r>
              <a:rPr lang="zh-CN" altLang="en-US" sz="2000"/>
              <a:t> of these characteristics</a:t>
            </a:r>
            <a:r>
              <a:rPr lang="en-US" altLang="zh-CN" sz="2000"/>
              <a:t>.</a:t>
            </a:r>
            <a:endParaRPr lang="en-US" altLang="zh-CN" sz="2000"/>
          </a:p>
        </p:txBody>
      </p:sp>
      <p:sp>
        <p:nvSpPr>
          <p:cNvPr id="4" name="文本框 3"/>
          <p:cNvSpPr txBox="1"/>
          <p:nvPr/>
        </p:nvSpPr>
        <p:spPr>
          <a:xfrm>
            <a:off x="5303520" y="6174105"/>
            <a:ext cx="6134735" cy="275590"/>
          </a:xfrm>
          <a:prstGeom prst="rect">
            <a:avLst/>
          </a:prstGeom>
          <a:noFill/>
        </p:spPr>
        <p:txBody>
          <a:bodyPr wrap="square" rtlCol="0" anchor="t">
            <a:spAutoFit/>
          </a:bodyPr>
          <a:p>
            <a:r>
              <a:rPr lang="en-US" altLang="zh-CN" sz="1200">
                <a:solidFill>
                  <a:srgbClr val="FF0000"/>
                </a:solidFill>
                <a:latin typeface="Times New Roman" panose="02020603050405020304" charset="0"/>
                <a:cs typeface="Times New Roman" panose="02020603050405020304" charset="0"/>
              </a:rPr>
              <a:t>reference:</a:t>
            </a:r>
            <a:r>
              <a:rPr lang="en-US" altLang="zh-CN" sz="1200">
                <a:latin typeface="Times New Roman" panose="02020603050405020304" charset="0"/>
                <a:cs typeface="Times New Roman" panose="02020603050405020304" charset="0"/>
              </a:rPr>
              <a:t> </a:t>
            </a:r>
            <a:r>
              <a:rPr lang="zh-CN" altLang="en-US" sz="1200" b="1">
                <a:latin typeface="Times New Roman" panose="02020603050405020304" charset="0"/>
                <a:cs typeface="Times New Roman" panose="02020603050405020304" charset="0"/>
              </a:rPr>
              <a:t>Situation Testing for Employment Discrimination In the United States of America</a:t>
            </a:r>
            <a:endParaRPr lang="zh-CN" altLang="en-US" sz="1200" b="1">
              <a:latin typeface="Times New Roman" panose="02020603050405020304" charset="0"/>
              <a:cs typeface="Times New Roman" panose="02020603050405020304" charset="0"/>
            </a:endParaRPr>
          </a:p>
        </p:txBody>
      </p:sp>
      <p:sp>
        <p:nvSpPr>
          <p:cNvPr id="6" name="文本框 5"/>
          <p:cNvSpPr txBox="1"/>
          <p:nvPr/>
        </p:nvSpPr>
        <p:spPr>
          <a:xfrm>
            <a:off x="4654550" y="5713730"/>
            <a:ext cx="7154545" cy="460375"/>
          </a:xfrm>
          <a:prstGeom prst="rect">
            <a:avLst/>
          </a:prstGeom>
          <a:noFill/>
        </p:spPr>
        <p:txBody>
          <a:bodyPr wrap="square" rtlCol="0" anchor="t">
            <a:spAutoFit/>
          </a:bodyPr>
          <a:p>
            <a:r>
              <a:rPr lang="zh-CN" altLang="en-US" sz="1200">
                <a:latin typeface="Times New Roman" panose="02020603050405020304" charset="0"/>
                <a:cs typeface="Times New Roman" panose="02020603050405020304" charset="0"/>
              </a:rPr>
              <a:t>Outside the USA, the methodology examined in this paper is usually referred to as “situation testing.” In the USA, synonyms such as employment testing, employment auditing, and paired-comparison testing are more common.</a:t>
            </a:r>
            <a:endParaRPr lang="zh-CN" altLang="en-US" sz="1200">
              <a:latin typeface="Times New Roman" panose="02020603050405020304" charset="0"/>
              <a:cs typeface="Times New Roman" panose="02020603050405020304" charset="0"/>
            </a:endParaRPr>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788670" y="1212850"/>
            <a:ext cx="8646795"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Example of situation testing in employment in USA</a:t>
            </a:r>
            <a:endParaRPr lang="en-US" altLang="zh-CN" sz="3200">
              <a:latin typeface="Times New Roman" panose="02020603050405020304" charset="0"/>
              <a:cs typeface="Times New Roman" panose="02020603050405020304" charset="0"/>
            </a:endParaRPr>
          </a:p>
        </p:txBody>
      </p:sp>
      <p:sp>
        <p:nvSpPr>
          <p:cNvPr id="36" name="文本框 35"/>
          <p:cNvSpPr txBox="1"/>
          <p:nvPr/>
        </p:nvSpPr>
        <p:spPr>
          <a:xfrm>
            <a:off x="706755" y="2139315"/>
            <a:ext cx="10760710" cy="1014730"/>
          </a:xfrm>
          <a:prstGeom prst="rect">
            <a:avLst/>
          </a:prstGeom>
          <a:noFill/>
        </p:spPr>
        <p:txBody>
          <a:bodyPr wrap="square" rtlCol="0" anchor="t">
            <a:spAutoFit/>
          </a:bodyPr>
          <a:p>
            <a:endParaRPr lang="zh-CN" altLang="en-US" sz="2000"/>
          </a:p>
          <a:p>
            <a:endParaRPr lang="zh-CN" altLang="en-US" sz="2000"/>
          </a:p>
          <a:p>
            <a:endParaRPr lang="zh-CN" altLang="en-US" sz="2000"/>
          </a:p>
        </p:txBody>
      </p:sp>
      <p:sp>
        <p:nvSpPr>
          <p:cNvPr id="2" name="文本框 1"/>
          <p:cNvSpPr txBox="1"/>
          <p:nvPr/>
        </p:nvSpPr>
        <p:spPr>
          <a:xfrm>
            <a:off x="543560" y="2270125"/>
            <a:ext cx="10894695" cy="1630045"/>
          </a:xfrm>
          <a:prstGeom prst="rect">
            <a:avLst/>
          </a:prstGeom>
          <a:noFill/>
        </p:spPr>
        <p:txBody>
          <a:bodyPr wrap="square" rtlCol="0" anchor="t">
            <a:spAutoFit/>
          </a:bodyPr>
          <a:p>
            <a:r>
              <a:rPr lang="en-US" altLang="zh-CN" sz="2000" b="1"/>
              <a:t>3. </a:t>
            </a:r>
            <a:r>
              <a:rPr lang="zh-CN" altLang="en-US" sz="2000"/>
              <a:t>maintaining the controlled experiment involves carefully </a:t>
            </a:r>
            <a:r>
              <a:rPr lang="zh-CN" altLang="en-US" sz="2000" b="1"/>
              <a:t>managing testers’ actions</a:t>
            </a:r>
            <a:r>
              <a:rPr lang="zh-CN" altLang="en-US" sz="2000"/>
              <a:t> throughout the job application process.</a:t>
            </a:r>
            <a:endParaRPr lang="zh-CN" altLang="en-US" sz="2000"/>
          </a:p>
          <a:p>
            <a:endParaRPr lang="zh-CN" altLang="en-US" sz="2000"/>
          </a:p>
          <a:p>
            <a:r>
              <a:rPr lang="en-US" sz="2000" b="1"/>
              <a:t>4. </a:t>
            </a:r>
            <a:r>
              <a:rPr sz="2000"/>
              <a:t>maintaining a controlled experiment is to repeat the job application experiment for dozens or hundreds of job vacancies</a:t>
            </a:r>
            <a:endParaRPr sz="2000"/>
          </a:p>
        </p:txBody>
      </p:sp>
      <p:sp>
        <p:nvSpPr>
          <p:cNvPr id="4" name="文本框 3"/>
          <p:cNvSpPr txBox="1"/>
          <p:nvPr/>
        </p:nvSpPr>
        <p:spPr>
          <a:xfrm>
            <a:off x="5332730" y="6299835"/>
            <a:ext cx="6134735" cy="275590"/>
          </a:xfrm>
          <a:prstGeom prst="rect">
            <a:avLst/>
          </a:prstGeom>
          <a:noFill/>
        </p:spPr>
        <p:txBody>
          <a:bodyPr wrap="square" rtlCol="0" anchor="t">
            <a:spAutoFit/>
          </a:bodyPr>
          <a:p>
            <a:r>
              <a:rPr lang="en-US" altLang="zh-CN" sz="1200">
                <a:solidFill>
                  <a:srgbClr val="FF0000"/>
                </a:solidFill>
                <a:latin typeface="Times New Roman" panose="02020603050405020304" charset="0"/>
                <a:cs typeface="Times New Roman" panose="02020603050405020304" charset="0"/>
              </a:rPr>
              <a:t>reference:</a:t>
            </a:r>
            <a:r>
              <a:rPr lang="en-US" altLang="zh-CN" sz="1200">
                <a:latin typeface="Times New Roman" panose="02020603050405020304" charset="0"/>
                <a:cs typeface="Times New Roman" panose="02020603050405020304" charset="0"/>
              </a:rPr>
              <a:t> </a:t>
            </a:r>
            <a:r>
              <a:rPr lang="zh-CN" altLang="en-US" sz="1200" b="1">
                <a:latin typeface="Times New Roman" panose="02020603050405020304" charset="0"/>
                <a:cs typeface="Times New Roman" panose="02020603050405020304" charset="0"/>
              </a:rPr>
              <a:t>Situation Testing for Employment Discrimination In the United States of America</a:t>
            </a:r>
            <a:endParaRPr lang="zh-CN" altLang="en-US" sz="1200" b="1">
              <a:latin typeface="Times New Roman" panose="02020603050405020304" charset="0"/>
              <a:cs typeface="Times New Roman" panose="02020603050405020304" charset="0"/>
            </a:endParaRPr>
          </a:p>
        </p:txBody>
      </p:sp>
      <p:sp>
        <p:nvSpPr>
          <p:cNvPr id="6" name="文本框 5"/>
          <p:cNvSpPr txBox="1"/>
          <p:nvPr/>
        </p:nvSpPr>
        <p:spPr>
          <a:xfrm>
            <a:off x="2427605" y="4725670"/>
            <a:ext cx="8251190" cy="922020"/>
          </a:xfrm>
          <a:prstGeom prst="rect">
            <a:avLst/>
          </a:prstGeom>
          <a:noFill/>
        </p:spPr>
        <p:txBody>
          <a:bodyPr wrap="square" rtlCol="0" anchor="t">
            <a:spAutoFit/>
          </a:bodyPr>
          <a:p>
            <a:r>
              <a:rPr lang="en-US" altLang="zh-CN" b="1">
                <a:solidFill>
                  <a:schemeClr val="tx1"/>
                </a:solidFill>
              </a:rPr>
              <a:t>Requirement:</a:t>
            </a:r>
            <a:r>
              <a:rPr lang="en-US" altLang="zh-CN">
                <a:solidFill>
                  <a:schemeClr val="tx1"/>
                </a:solidFill>
              </a:rPr>
              <a:t> </a:t>
            </a:r>
            <a:r>
              <a:rPr lang="zh-CN" altLang="en-US"/>
              <a:t>obtained with as few as about </a:t>
            </a:r>
            <a:r>
              <a:rPr lang="zh-CN" altLang="en-US" b="1">
                <a:solidFill>
                  <a:srgbClr val="FF0000"/>
                </a:solidFill>
              </a:rPr>
              <a:t>50 completed tests</a:t>
            </a:r>
            <a:r>
              <a:rPr lang="zh-CN" altLang="en-US"/>
              <a:t>. Samples of about </a:t>
            </a:r>
            <a:r>
              <a:rPr lang="zh-CN" altLang="en-US" b="1">
                <a:solidFill>
                  <a:srgbClr val="FF0000"/>
                </a:solidFill>
              </a:rPr>
              <a:t>100 tests</a:t>
            </a:r>
            <a:r>
              <a:rPr lang="zh-CN" altLang="en-US"/>
              <a:t> have sometimes proved sufficient to observe statistically significant effects of interacting circumstances</a:t>
            </a:r>
            <a:endParaRPr lang="zh-CN" altLang="en-US"/>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65"/>
          <p:cNvSpPr>
            <a:spLocks noChangeArrowheads="1"/>
          </p:cNvSpPr>
          <p:nvPr/>
        </p:nvSpPr>
        <p:spPr bwMode="auto">
          <a:xfrm rot="10800000" flipV="1">
            <a:off x="1138723" y="2481834"/>
            <a:ext cx="1939121" cy="18435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34337" tIns="67170" rIns="134337" bIns="67170" anchor="ctr"/>
          <a:lstStyle/>
          <a:p>
            <a:pPr defTabSz="913765">
              <a:defRPr/>
            </a:pPr>
            <a:endParaRPr lang="zh-CN" altLang="en-US" sz="1705" kern="0">
              <a:solidFill>
                <a:sysClr val="windowText" lastClr="000000"/>
              </a:solidFill>
              <a:latin typeface="Arial" panose="020B0604020202020204" pitchFamily="34" charset="0"/>
              <a:ea typeface="SimSun" panose="02010600030101010101" pitchFamily="2" charset="-122"/>
            </a:endParaRPr>
          </a:p>
        </p:txBody>
      </p:sp>
      <p:sp>
        <p:nvSpPr>
          <p:cNvPr id="22" name="Oval 65"/>
          <p:cNvSpPr>
            <a:spLocks noChangeArrowheads="1"/>
          </p:cNvSpPr>
          <p:nvPr/>
        </p:nvSpPr>
        <p:spPr bwMode="auto">
          <a:xfrm rot="10800000" flipV="1">
            <a:off x="1302761" y="6037970"/>
            <a:ext cx="1939120" cy="18435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34337" tIns="67170" rIns="134337" bIns="67170" anchor="ctr"/>
          <a:lstStyle/>
          <a:p>
            <a:pPr defTabSz="913765">
              <a:defRPr/>
            </a:pPr>
            <a:endParaRPr lang="zh-CN" altLang="en-US" sz="1705" kern="0">
              <a:solidFill>
                <a:sysClr val="windowText" lastClr="000000"/>
              </a:solidFill>
              <a:latin typeface="Arial" panose="020B0604020202020204" pitchFamily="34" charset="0"/>
              <a:ea typeface="SimSun" panose="02010600030101010101" pitchFamily="2" charset="-122"/>
            </a:endParaRPr>
          </a:p>
        </p:txBody>
      </p:sp>
      <p:grpSp>
        <p:nvGrpSpPr>
          <p:cNvPr id="24" name="组合 23"/>
          <p:cNvGrpSpPr/>
          <p:nvPr/>
        </p:nvGrpSpPr>
        <p:grpSpPr>
          <a:xfrm>
            <a:off x="1539574" y="1102266"/>
            <a:ext cx="1253451" cy="1334439"/>
            <a:chOff x="611306" y="1203674"/>
            <a:chExt cx="1328332" cy="1414234"/>
          </a:xfrm>
          <a:solidFill>
            <a:schemeClr val="accent1"/>
          </a:solidFill>
        </p:grpSpPr>
        <p:sp>
          <p:nvSpPr>
            <p:cNvPr id="25" name="菱形 24"/>
            <p:cNvSpPr/>
            <p:nvPr/>
          </p:nvSpPr>
          <p:spPr>
            <a:xfrm>
              <a:off x="723313" y="1289437"/>
              <a:ext cx="1104318" cy="1328471"/>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3765">
                <a:defRPr/>
              </a:pPr>
              <a:endParaRPr lang="zh-CN" altLang="en-US" sz="2655"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6" name="菱形 25"/>
            <p:cNvSpPr/>
            <p:nvPr/>
          </p:nvSpPr>
          <p:spPr>
            <a:xfrm>
              <a:off x="611306" y="1203674"/>
              <a:ext cx="1328332" cy="1326722"/>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3765">
                <a:defRPr/>
              </a:pPr>
              <a:r>
                <a:rPr lang="en-US" altLang="zh-CN" sz="4265" dirty="0">
                  <a:solidFill>
                    <a:srgbClr val="FFFFFF"/>
                  </a:solidFill>
                  <a:latin typeface="Elephant" panose="02020904090505020303" pitchFamily="18" charset="0"/>
                  <a:ea typeface="Arial Unicode MS" panose="020B0604020202020204" pitchFamily="34" charset="-122"/>
                  <a:cs typeface="Arial Unicode MS" panose="020B0604020202020204" pitchFamily="34" charset="-122"/>
                </a:rPr>
                <a:t>A</a:t>
              </a:r>
              <a:endParaRPr lang="zh-CN" altLang="en-US" sz="4265" dirty="0">
                <a:solidFill>
                  <a:srgbClr val="FFFFFF"/>
                </a:solidFill>
                <a:latin typeface="Elephant" panose="02020904090505020303" pitchFamily="18" charset="0"/>
                <a:ea typeface="Arial Unicode MS" panose="020B0604020202020204" pitchFamily="34" charset="-122"/>
                <a:cs typeface="Arial Unicode MS" panose="020B0604020202020204" pitchFamily="34" charset="-122"/>
              </a:endParaRPr>
            </a:p>
          </p:txBody>
        </p:sp>
      </p:grpSp>
      <p:grpSp>
        <p:nvGrpSpPr>
          <p:cNvPr id="27" name="组合 26"/>
          <p:cNvGrpSpPr/>
          <p:nvPr/>
        </p:nvGrpSpPr>
        <p:grpSpPr>
          <a:xfrm>
            <a:off x="1645598" y="4681333"/>
            <a:ext cx="1253451" cy="1354259"/>
            <a:chOff x="1951890" y="2794690"/>
            <a:chExt cx="1328332" cy="1435240"/>
          </a:xfrm>
          <a:solidFill>
            <a:schemeClr val="accent1"/>
          </a:solidFill>
        </p:grpSpPr>
        <p:sp>
          <p:nvSpPr>
            <p:cNvPr id="28" name="菱形 27"/>
            <p:cNvSpPr/>
            <p:nvPr/>
          </p:nvSpPr>
          <p:spPr>
            <a:xfrm>
              <a:off x="2063897" y="2901458"/>
              <a:ext cx="1104318" cy="1328472"/>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3765">
                <a:defRPr/>
              </a:pPr>
              <a:endParaRPr lang="zh-CN" altLang="en-US" sz="2655"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菱形 28"/>
            <p:cNvSpPr/>
            <p:nvPr/>
          </p:nvSpPr>
          <p:spPr>
            <a:xfrm>
              <a:off x="1951890" y="2794690"/>
              <a:ext cx="1328332" cy="1328471"/>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3765">
                <a:defRPr/>
              </a:pPr>
              <a:r>
                <a:rPr lang="en-US" altLang="zh-CN" sz="4265" dirty="0">
                  <a:solidFill>
                    <a:srgbClr val="FFFFFF"/>
                  </a:solidFill>
                  <a:latin typeface="Elephant" panose="02020904090505020303" pitchFamily="18" charset="0"/>
                  <a:ea typeface="Arial Unicode MS" panose="020B0604020202020204" pitchFamily="34" charset="-122"/>
                  <a:cs typeface="Arial Unicode MS" panose="020B0604020202020204" pitchFamily="34" charset="-122"/>
                </a:rPr>
                <a:t>C</a:t>
              </a:r>
              <a:endParaRPr lang="zh-CN" altLang="en-US" sz="4265" dirty="0">
                <a:solidFill>
                  <a:srgbClr val="FFFFFF"/>
                </a:solidFill>
                <a:latin typeface="Elephant" panose="02020904090505020303" pitchFamily="18" charset="0"/>
                <a:ea typeface="Arial Unicode MS" panose="020B0604020202020204" pitchFamily="34" charset="-122"/>
                <a:cs typeface="Arial Unicode MS" panose="020B0604020202020204" pitchFamily="34" charset="-122"/>
              </a:endParaRPr>
            </a:p>
          </p:txBody>
        </p:sp>
      </p:grpSp>
      <p:sp>
        <p:nvSpPr>
          <p:cNvPr id="32" name="菱形 31"/>
          <p:cNvSpPr/>
          <p:nvPr/>
        </p:nvSpPr>
        <p:spPr>
          <a:xfrm>
            <a:off x="1583690" y="2929890"/>
            <a:ext cx="1253490" cy="1251585"/>
          </a:xfrm>
          <a:prstGeom prst="diamond">
            <a:avLst/>
          </a:prstGeom>
          <a:solidFill>
            <a:schemeClr val="accent2"/>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3765">
              <a:defRPr/>
            </a:pPr>
            <a:r>
              <a:rPr lang="en-US" altLang="zh-CN" sz="4265" dirty="0">
                <a:solidFill>
                  <a:srgbClr val="FFFFFF"/>
                </a:solidFill>
                <a:latin typeface="Elephant" panose="02020904090505020303" pitchFamily="18" charset="0"/>
                <a:ea typeface="Arial Unicode MS" panose="020B0604020202020204" pitchFamily="34" charset="-122"/>
                <a:cs typeface="Arial Unicode MS" panose="020B0604020202020204" pitchFamily="34" charset="-122"/>
              </a:rPr>
              <a:t>B</a:t>
            </a:r>
            <a:endParaRPr lang="zh-CN" altLang="en-US" sz="4265" dirty="0">
              <a:solidFill>
                <a:srgbClr val="FFFFFF"/>
              </a:solidFill>
              <a:latin typeface="Elephant" panose="02020904090505020303" pitchFamily="18" charset="0"/>
              <a:ea typeface="Arial Unicode MS" panose="020B0604020202020204" pitchFamily="34" charset="-122"/>
              <a:cs typeface="Arial Unicode MS" panose="020B0604020202020204" pitchFamily="34" charset="-122"/>
            </a:endParaRPr>
          </a:p>
        </p:txBody>
      </p:sp>
      <p:sp>
        <p:nvSpPr>
          <p:cNvPr id="33" name="文本框 17"/>
          <p:cNvSpPr txBox="1"/>
          <p:nvPr/>
        </p:nvSpPr>
        <p:spPr>
          <a:xfrm>
            <a:off x="2981325" y="686435"/>
            <a:ext cx="8957945" cy="1903095"/>
          </a:xfrm>
          <a:prstGeom prst="rect">
            <a:avLst/>
          </a:prstGeom>
          <a:noFill/>
        </p:spPr>
        <p:txBody>
          <a:bodyPr wrap="square" lIns="134337" tIns="67170" rIns="134337" bIns="67170">
            <a:spAutoFit/>
          </a:bodyPr>
          <a:lstStyle/>
          <a:p>
            <a:pPr algn="l">
              <a:lnSpc>
                <a:spcPct val="120000"/>
              </a:lnSpc>
            </a:pPr>
            <a:r>
              <a:rPr lang="en-US" altLang="zh-CN" sz="1600" dirty="0">
                <a:solidFill>
                  <a:schemeClr val="tx1">
                    <a:lumMod val="75000"/>
                  </a:schemeClr>
                </a:solidFill>
              </a:rPr>
              <a:t>1. </a:t>
            </a:r>
            <a:r>
              <a:rPr lang="zh-CN" altLang="en-US" sz="1600" dirty="0">
                <a:solidFill>
                  <a:schemeClr val="tx1">
                    <a:lumMod val="75000"/>
                  </a:schemeClr>
                </a:solidFill>
              </a:rPr>
              <a:t>Proving Discrimination Cases</a:t>
            </a:r>
            <a:r>
              <a:rPr lang="en-US" altLang="zh-CN" sz="1600" dirty="0">
                <a:solidFill>
                  <a:schemeClr val="tx1">
                    <a:lumMod val="75000"/>
                  </a:schemeClr>
                </a:solidFill>
              </a:rPr>
              <a:t>, the Role of Situation Testing</a:t>
            </a:r>
            <a:endParaRPr lang="en-US" altLang="zh-CN" sz="1600" dirty="0">
              <a:solidFill>
                <a:schemeClr val="tx1">
                  <a:lumMod val="75000"/>
                </a:schemeClr>
              </a:solidFill>
            </a:endParaRPr>
          </a:p>
          <a:p>
            <a:pPr algn="l">
              <a:lnSpc>
                <a:spcPct val="120000"/>
              </a:lnSpc>
            </a:pPr>
            <a:r>
              <a:rPr lang="en-US" altLang="zh-CN" sz="1600" dirty="0">
                <a:solidFill>
                  <a:schemeClr val="tx1">
                    <a:lumMod val="75000"/>
                  </a:schemeClr>
                </a:solidFill>
              </a:rPr>
              <a:t>2. SITUATION TESTING- a method of proving discrimination</a:t>
            </a:r>
            <a:endParaRPr lang="en-US" altLang="zh-CN" sz="1600" dirty="0">
              <a:solidFill>
                <a:schemeClr val="tx1">
                  <a:lumMod val="75000"/>
                </a:schemeClr>
              </a:solidFill>
            </a:endParaRPr>
          </a:p>
          <a:p>
            <a:pPr algn="l">
              <a:lnSpc>
                <a:spcPct val="120000"/>
              </a:lnSpc>
            </a:pPr>
            <a:r>
              <a:rPr lang="en-US" altLang="zh-CN" sz="1600" dirty="0">
                <a:solidFill>
                  <a:schemeClr val="tx1">
                    <a:lumMod val="75000"/>
                  </a:schemeClr>
                </a:solidFill>
              </a:rPr>
              <a:t>3. Situation Testing for Employment Discrimination In the United States of America</a:t>
            </a:r>
            <a:endParaRPr lang="en-US" altLang="zh-CN" sz="1600" dirty="0">
              <a:solidFill>
                <a:schemeClr val="tx1">
                  <a:lumMod val="75000"/>
                </a:schemeClr>
              </a:solidFill>
            </a:endParaRPr>
          </a:p>
          <a:p>
            <a:pPr algn="l">
              <a:lnSpc>
                <a:spcPct val="120000"/>
              </a:lnSpc>
            </a:pPr>
            <a:endParaRPr lang="en-US" altLang="zh-CN" sz="1600" dirty="0">
              <a:solidFill>
                <a:schemeClr val="tx1">
                  <a:lumMod val="75000"/>
                </a:schemeClr>
              </a:solidFill>
            </a:endParaRPr>
          </a:p>
          <a:p>
            <a:pPr algn="l">
              <a:lnSpc>
                <a:spcPct val="120000"/>
              </a:lnSpc>
            </a:pPr>
            <a:r>
              <a:rPr lang="en-US" altLang="zh-CN" sz="1600" dirty="0">
                <a:solidFill>
                  <a:schemeClr val="tx1">
                    <a:lumMod val="75000"/>
                  </a:schemeClr>
                </a:solidFill>
              </a:rPr>
              <a:t>Focus on strict condition of situation testing, tests of situation tests must satisfy the requirement.</a:t>
            </a:r>
            <a:endParaRPr lang="en-US" altLang="zh-CN" sz="1600" dirty="0">
              <a:solidFill>
                <a:schemeClr val="tx1">
                  <a:lumMod val="75000"/>
                </a:schemeClr>
              </a:solidFill>
            </a:endParaRPr>
          </a:p>
          <a:p>
            <a:pPr algn="l">
              <a:lnSpc>
                <a:spcPct val="120000"/>
              </a:lnSpc>
            </a:pPr>
            <a:r>
              <a:rPr lang="en-US" altLang="zh-CN" sz="1600" dirty="0">
                <a:solidFill>
                  <a:schemeClr val="tx1">
                    <a:lumMod val="75000"/>
                  </a:schemeClr>
                </a:solidFill>
              </a:rPr>
              <a:t>example: </a:t>
            </a:r>
            <a:r>
              <a:rPr lang="zh-CN" altLang="en-US" sz="1600">
                <a:sym typeface="+mn-ea"/>
              </a:rPr>
              <a:t>differ in </a:t>
            </a:r>
            <a:r>
              <a:rPr lang="zh-CN" altLang="en-US" sz="1600" b="1">
                <a:sym typeface="+mn-ea"/>
              </a:rPr>
              <a:t>only one</a:t>
            </a:r>
            <a:r>
              <a:rPr lang="zh-CN" altLang="en-US" sz="1600">
                <a:sym typeface="+mn-ea"/>
              </a:rPr>
              <a:t> </a:t>
            </a:r>
            <a:r>
              <a:rPr lang="en-US" altLang="zh-CN" sz="1600">
                <a:sym typeface="+mn-ea"/>
              </a:rPr>
              <a:t>and equal in other characters</a:t>
            </a:r>
            <a:endParaRPr lang="en-US" altLang="zh-CN" sz="1515" dirty="0">
              <a:solidFill>
                <a:schemeClr val="tx1">
                  <a:lumMod val="75000"/>
                </a:schemeClr>
              </a:solidFill>
              <a:latin typeface="方正姚体" panose="02010601030101010101" pitchFamily="2" charset="-122"/>
              <a:ea typeface="方正姚体" panose="02010601030101010101" pitchFamily="2" charset="-122"/>
            </a:endParaRPr>
          </a:p>
        </p:txBody>
      </p:sp>
      <p:grpSp>
        <p:nvGrpSpPr>
          <p:cNvPr id="20" name="组合 19"/>
          <p:cNvGrpSpPr/>
          <p:nvPr/>
        </p:nvGrpSpPr>
        <p:grpSpPr>
          <a:xfrm>
            <a:off x="840658" y="561638"/>
            <a:ext cx="10510685" cy="0"/>
            <a:chOff x="1028775" y="591989"/>
            <a:chExt cx="11086097" cy="0"/>
          </a:xfrm>
        </p:grpSpPr>
        <p:cxnSp>
          <p:nvCxnSpPr>
            <p:cNvPr id="36" name="直接连接符 35"/>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07129" y="760775"/>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03</a:t>
            </a:r>
            <a:endParaRPr lang="zh-CN" altLang="en-US" sz="2365" b="1" dirty="0">
              <a:solidFill>
                <a:schemeClr val="bg2">
                  <a:lumMod val="10000"/>
                </a:schemeClr>
              </a:solidFill>
              <a:latin typeface="Bodoni MT Black" panose="02070A03080606020203" pitchFamily="18" charset="0"/>
              <a:cs typeface="+mn-ea"/>
            </a:endParaRPr>
          </a:p>
        </p:txBody>
      </p:sp>
      <p:sp>
        <p:nvSpPr>
          <p:cNvPr id="3" name="矩形 2"/>
          <p:cNvSpPr/>
          <p:nvPr/>
        </p:nvSpPr>
        <p:spPr>
          <a:xfrm>
            <a:off x="5374238" y="101061"/>
            <a:ext cx="1443990" cy="460375"/>
          </a:xfrm>
          <a:prstGeom prst="rect">
            <a:avLst/>
          </a:prstGeom>
        </p:spPr>
        <p:txBody>
          <a:bodyPr wrap="none">
            <a:spAutoFit/>
          </a:bodyPr>
          <a:p>
            <a:pPr fontAlgn="ctr"/>
            <a:r>
              <a:rPr lang="en-US" altLang="zh-CN" sz="2400" dirty="0">
                <a:solidFill>
                  <a:srgbClr val="000000"/>
                </a:solidFill>
                <a:latin typeface="Times New Roman" panose="02020603050405020304" charset="0"/>
                <a:cs typeface="Times New Roman" panose="02020603050405020304" charset="0"/>
              </a:rPr>
              <a:t>Summary </a:t>
            </a:r>
            <a:endParaRPr lang="en-US" altLang="zh-CN" sz="2400" dirty="0">
              <a:solidFill>
                <a:srgbClr val="000000"/>
              </a:solidFill>
              <a:latin typeface="Times New Roman" panose="02020603050405020304" charset="0"/>
              <a:cs typeface="Times New Roman" panose="02020603050405020304" charset="0"/>
            </a:endParaRPr>
          </a:p>
        </p:txBody>
      </p:sp>
      <p:sp>
        <p:nvSpPr>
          <p:cNvPr id="4" name="Oval 65"/>
          <p:cNvSpPr>
            <a:spLocks noChangeArrowheads="1"/>
          </p:cNvSpPr>
          <p:nvPr/>
        </p:nvSpPr>
        <p:spPr bwMode="auto">
          <a:xfrm rot="10800000" flipV="1">
            <a:off x="1240531" y="4181230"/>
            <a:ext cx="1939120" cy="18435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34337" tIns="67170" rIns="134337" bIns="67170" anchor="ctr"/>
          <a:p>
            <a:pPr defTabSz="913765">
              <a:defRPr/>
            </a:pPr>
            <a:endParaRPr lang="zh-CN" altLang="en-US" sz="1705" kern="0">
              <a:solidFill>
                <a:sysClr val="windowText" lastClr="000000"/>
              </a:solidFill>
              <a:latin typeface="Arial" panose="020B0604020202020204" pitchFamily="34" charset="0"/>
              <a:ea typeface="SimSun" panose="02010600030101010101" pitchFamily="2" charset="-122"/>
            </a:endParaRPr>
          </a:p>
        </p:txBody>
      </p:sp>
      <p:sp>
        <p:nvSpPr>
          <p:cNvPr id="5" name="文本框 17"/>
          <p:cNvSpPr txBox="1"/>
          <p:nvPr/>
        </p:nvSpPr>
        <p:spPr>
          <a:xfrm>
            <a:off x="3077845" y="2875915"/>
            <a:ext cx="8957945" cy="1563370"/>
          </a:xfrm>
          <a:prstGeom prst="rect">
            <a:avLst/>
          </a:prstGeom>
          <a:noFill/>
        </p:spPr>
        <p:txBody>
          <a:bodyPr wrap="square" lIns="134337" tIns="67170" rIns="134337" bIns="67170">
            <a:spAutoFit/>
          </a:bodyPr>
          <a:p>
            <a:pPr algn="l">
              <a:lnSpc>
                <a:spcPct val="120000"/>
              </a:lnSpc>
            </a:pPr>
            <a:r>
              <a:rPr lang="en-US" altLang="zh-CN" sz="1600" dirty="0">
                <a:solidFill>
                  <a:schemeClr val="tx1">
                    <a:lumMod val="75000"/>
                  </a:schemeClr>
                </a:solidFill>
                <a:latin typeface="+mn-ea"/>
              </a:rPr>
              <a:t>1. </a:t>
            </a:r>
            <a:r>
              <a:rPr sz="1600" dirty="0">
                <a:solidFill>
                  <a:schemeClr val="tx1">
                    <a:lumMod val="75000"/>
                  </a:schemeClr>
                </a:solidFill>
                <a:latin typeface="+mn-ea"/>
              </a:rPr>
              <a:t>k-NN as an Implementation of Situation Testing for Discrimination Discovery and Prevention</a:t>
            </a:r>
            <a:endParaRPr sz="1600" dirty="0">
              <a:solidFill>
                <a:schemeClr val="tx1">
                  <a:lumMod val="75000"/>
                </a:schemeClr>
              </a:solidFill>
              <a:latin typeface="+mn-ea"/>
            </a:endParaRPr>
          </a:p>
          <a:p>
            <a:pPr algn="l">
              <a:lnSpc>
                <a:spcPct val="120000"/>
              </a:lnSpc>
            </a:pPr>
            <a:r>
              <a:rPr lang="en-US" altLang="zh-CN" sz="1600" dirty="0">
                <a:solidFill>
                  <a:schemeClr val="tx1">
                    <a:lumMod val="75000"/>
                  </a:schemeClr>
                </a:solidFill>
                <a:latin typeface="+mn-ea"/>
              </a:rPr>
              <a:t>2. Situation Testing-Based Discrimination Discovery:A Causal Inference Approach </a:t>
            </a:r>
            <a:r>
              <a:rPr lang="zh-CN" altLang="en-US" sz="1600" dirty="0">
                <a:solidFill>
                  <a:schemeClr val="tx1">
                    <a:lumMod val="75000"/>
                  </a:schemeClr>
                </a:solidFill>
                <a:latin typeface="+mn-ea"/>
              </a:rPr>
              <a:t>（</a:t>
            </a:r>
            <a:r>
              <a:rPr lang="en-US" altLang="zh-CN" sz="1600" dirty="0">
                <a:solidFill>
                  <a:schemeClr val="tx1">
                    <a:lumMod val="75000"/>
                  </a:schemeClr>
                </a:solidFill>
                <a:latin typeface="+mn-ea"/>
              </a:rPr>
              <a:t>July 2016</a:t>
            </a:r>
            <a:r>
              <a:rPr lang="zh-CN" altLang="en-US" sz="1600" dirty="0">
                <a:solidFill>
                  <a:schemeClr val="tx1">
                    <a:lumMod val="75000"/>
                  </a:schemeClr>
                </a:solidFill>
                <a:latin typeface="+mn-ea"/>
              </a:rPr>
              <a:t>）</a:t>
            </a:r>
            <a:endParaRPr lang="en-US" altLang="zh-CN" sz="1600" dirty="0">
              <a:solidFill>
                <a:schemeClr val="tx1">
                  <a:lumMod val="75000"/>
                </a:schemeClr>
              </a:solidFill>
              <a:latin typeface="+mn-ea"/>
            </a:endParaRPr>
          </a:p>
          <a:p>
            <a:pPr algn="l">
              <a:lnSpc>
                <a:spcPct val="120000"/>
              </a:lnSpc>
            </a:pPr>
            <a:endParaRPr lang="en-US" altLang="zh-CN" sz="1515" dirty="0">
              <a:solidFill>
                <a:schemeClr val="tx1">
                  <a:lumMod val="75000"/>
                </a:schemeClr>
              </a:solidFill>
              <a:latin typeface="+mn-ea"/>
            </a:endParaRPr>
          </a:p>
          <a:p>
            <a:pPr algn="l">
              <a:lnSpc>
                <a:spcPct val="120000"/>
              </a:lnSpc>
            </a:pPr>
            <a:r>
              <a:rPr lang="en-US" altLang="zh-CN" sz="1515" dirty="0">
                <a:solidFill>
                  <a:schemeClr val="tx1">
                    <a:lumMod val="75000"/>
                  </a:schemeClr>
                </a:solidFill>
                <a:latin typeface="+mn-ea"/>
              </a:rPr>
              <a:t>Useing machine learning algorithm to calcuate the close similar samples to guarantee the  </a:t>
            </a:r>
            <a:r>
              <a:rPr lang="zh-CN" altLang="en-US" sz="1510" b="1">
                <a:solidFill>
                  <a:srgbClr val="FF0000"/>
                </a:solidFill>
                <a:latin typeface="+mn-ea"/>
                <a:sym typeface="+mn-ea"/>
              </a:rPr>
              <a:t>representativeness </a:t>
            </a:r>
            <a:r>
              <a:rPr lang="en-US" altLang="zh-CN" sz="1510">
                <a:latin typeface="+mn-ea"/>
                <a:sym typeface="+mn-ea"/>
              </a:rPr>
              <a:t>of samples</a:t>
            </a:r>
            <a:r>
              <a:rPr lang="en-US" altLang="zh-CN" sz="1515" dirty="0">
                <a:solidFill>
                  <a:schemeClr val="tx1">
                    <a:lumMod val="75000"/>
                  </a:schemeClr>
                </a:solidFill>
                <a:latin typeface="+mn-ea"/>
              </a:rPr>
              <a:t> , do not need to satisfy the strict requirement.</a:t>
            </a:r>
            <a:endParaRPr lang="en-US" altLang="zh-CN" sz="1515" dirty="0">
              <a:solidFill>
                <a:schemeClr val="tx1">
                  <a:lumMod val="75000"/>
                </a:schemeClr>
              </a:solidFill>
              <a:latin typeface="+mn-ea"/>
            </a:endParaRPr>
          </a:p>
        </p:txBody>
      </p:sp>
      <p:sp>
        <p:nvSpPr>
          <p:cNvPr id="6" name="文本框 17"/>
          <p:cNvSpPr txBox="1"/>
          <p:nvPr/>
        </p:nvSpPr>
        <p:spPr>
          <a:xfrm>
            <a:off x="3180080" y="4999355"/>
            <a:ext cx="8957945" cy="693420"/>
          </a:xfrm>
          <a:prstGeom prst="rect">
            <a:avLst/>
          </a:prstGeom>
          <a:noFill/>
        </p:spPr>
        <p:txBody>
          <a:bodyPr wrap="square" lIns="134337" tIns="67170" rIns="134337" bIns="67170">
            <a:spAutoFit/>
          </a:bodyPr>
          <a:p>
            <a:pPr algn="l">
              <a:lnSpc>
                <a:spcPct val="120000"/>
              </a:lnSpc>
            </a:pPr>
            <a:r>
              <a:rPr lang="en-US" altLang="zh-CN" sz="1515" dirty="0">
                <a:solidFill>
                  <a:schemeClr val="tx1">
                    <a:lumMod val="75000"/>
                  </a:schemeClr>
                </a:solidFill>
                <a:latin typeface="+mn-ea"/>
              </a:rPr>
              <a:t>What I am going to do is to fix the problem without close similar sample, using transfer learning to caluate some close similar sample which is not close to the testers</a:t>
            </a:r>
            <a:r>
              <a:rPr lang="en-US" altLang="zh-CN" sz="1510" dirty="0">
                <a:solidFill>
                  <a:schemeClr val="tx1">
                    <a:lumMod val="75000"/>
                  </a:schemeClr>
                </a:solidFill>
                <a:latin typeface="+mn-ea"/>
                <a:sym typeface="+mn-ea"/>
              </a:rPr>
              <a:t> to guarantee the  </a:t>
            </a:r>
            <a:r>
              <a:rPr lang="zh-CN" altLang="en-US" sz="1510" b="1">
                <a:solidFill>
                  <a:srgbClr val="FF0000"/>
                </a:solidFill>
                <a:latin typeface="+mn-ea"/>
                <a:sym typeface="+mn-ea"/>
              </a:rPr>
              <a:t>representativeness</a:t>
            </a:r>
            <a:r>
              <a:rPr lang="en-US" altLang="zh-CN" sz="1515" dirty="0">
                <a:solidFill>
                  <a:schemeClr val="tx1">
                    <a:lumMod val="75000"/>
                  </a:schemeClr>
                </a:solidFill>
                <a:latin typeface="+mn-ea"/>
              </a:rPr>
              <a:t>.</a:t>
            </a:r>
            <a:endParaRPr lang="en-US" altLang="zh-CN" sz="1515" dirty="0">
              <a:solidFill>
                <a:schemeClr val="tx1">
                  <a:lumMod val="75000"/>
                </a:schemeClr>
              </a:solidFill>
              <a:latin typeface="+mn-ea"/>
            </a:endParaRPr>
          </a:p>
        </p:txBody>
      </p:sp>
    </p:spTree>
    <p:custDataLst>
      <p:tags r:id="rId1"/>
    </p:custData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childTnLst>
                          </p:cTn>
                        </p:par>
                        <p:par>
                          <p:cTn id="26" fill="hold">
                            <p:stCondLst>
                              <p:cond delay="2500"/>
                            </p:stCondLst>
                            <p:childTnLst>
                              <p:par>
                                <p:cTn id="27" presetID="47" presetClass="entr" presetSubtype="0"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par>
                          <p:cTn id="37" fill="hold">
                            <p:stCondLst>
                              <p:cond delay="500"/>
                            </p:stCondLst>
                            <p:childTnLst>
                              <p:par>
                                <p:cTn id="38" presetID="53" presetClass="entr" presetSubtype="16"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animBg="1"/>
      <p:bldP spid="33" grpId="0"/>
      <p:bldP spid="3" grpId="0"/>
      <p:bldP spid="4" grpId="0" bldLvl="0" animBg="1"/>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0" y="3895295"/>
            <a:ext cx="12192000" cy="2954450"/>
          </a:xfrm>
          <a:prstGeom prst="rect">
            <a:avLst/>
          </a:prstGeom>
          <a:solidFill>
            <a:srgbClr val="FFFFFF">
              <a:alpha val="61961"/>
            </a:srgbClr>
          </a:solidFill>
          <a:ln>
            <a:noFill/>
          </a:ln>
          <a:effectLst>
            <a:glow>
              <a:schemeClr val="accent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grpSp>
        <p:nvGrpSpPr>
          <p:cNvPr id="21" name="组合 20"/>
          <p:cNvGrpSpPr/>
          <p:nvPr/>
        </p:nvGrpSpPr>
        <p:grpSpPr>
          <a:xfrm>
            <a:off x="-346994" y="777642"/>
            <a:ext cx="3759446" cy="2266818"/>
            <a:chOff x="3060425" y="1343387"/>
            <a:chExt cx="4645794" cy="2790041"/>
          </a:xfrm>
        </p:grpSpPr>
        <p:grpSp>
          <p:nvGrpSpPr>
            <p:cNvPr id="2" name="组合 1"/>
            <p:cNvGrpSpPr/>
            <p:nvPr/>
          </p:nvGrpSpPr>
          <p:grpSpPr>
            <a:xfrm>
              <a:off x="3060425" y="1343387"/>
              <a:ext cx="4645794" cy="2787526"/>
              <a:chOff x="3057617" y="1342743"/>
              <a:chExt cx="4866124" cy="2919727"/>
            </a:xfrm>
          </p:grpSpPr>
          <p:grpSp>
            <p:nvGrpSpPr>
              <p:cNvPr id="9" name="组合 8"/>
              <p:cNvGrpSpPr/>
              <p:nvPr/>
            </p:nvGrpSpPr>
            <p:grpSpPr>
              <a:xfrm>
                <a:off x="3057617" y="1342743"/>
                <a:ext cx="4866124" cy="2919727"/>
                <a:chOff x="2887641" y="1076197"/>
                <a:chExt cx="5541834" cy="3325160"/>
              </a:xfrm>
            </p:grpSpPr>
            <p:sp>
              <p:nvSpPr>
                <p:cNvPr id="72" name="矩形 4"/>
                <p:cNvSpPr/>
                <p:nvPr/>
              </p:nvSpPr>
              <p:spPr>
                <a:xfrm>
                  <a:off x="4933392" y="1602319"/>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nvGrpSpPr>
                <p:cNvPr id="40" name="组合 39"/>
                <p:cNvGrpSpPr/>
                <p:nvPr/>
              </p:nvGrpSpPr>
              <p:grpSpPr>
                <a:xfrm rot="8549104">
                  <a:off x="2887641" y="2151457"/>
                  <a:ext cx="3325160" cy="1779413"/>
                  <a:chOff x="924825" y="2193802"/>
                  <a:chExt cx="6392166" cy="3420679"/>
                </a:xfrm>
                <a:effectLst>
                  <a:glow rad="127000">
                    <a:schemeClr val="bg2"/>
                  </a:glow>
                </a:effectLst>
              </p:grpSpPr>
              <p:sp>
                <p:nvSpPr>
                  <p:cNvPr id="41" name="椭圆 40"/>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椭圆 42"/>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5" name="椭圆 44"/>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3" name="组合 62"/>
                <p:cNvGrpSpPr/>
                <p:nvPr/>
              </p:nvGrpSpPr>
              <p:grpSpPr>
                <a:xfrm rot="15384708">
                  <a:off x="5830133" y="1802016"/>
                  <a:ext cx="3325160" cy="1873522"/>
                  <a:chOff x="924825" y="2012891"/>
                  <a:chExt cx="6392166" cy="3601590"/>
                </a:xfrm>
                <a:effectLst>
                  <a:glow rad="127000">
                    <a:schemeClr val="bg2"/>
                  </a:glow>
                </a:effectLst>
              </p:grpSpPr>
              <p:sp>
                <p:nvSpPr>
                  <p:cNvPr id="64" name="椭圆 6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5" name="椭圆 64"/>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9" name="椭圆 68"/>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4633990" y="2219552"/>
                <a:ext cx="1153310" cy="355288"/>
              </a:xfrm>
              <a:prstGeom prst="rect">
                <a:avLst/>
              </a:prstGeom>
              <a:noFill/>
            </p:spPr>
            <p:txBody>
              <a:bodyPr wrap="square" rtlCol="0">
                <a:spAutoFit/>
              </a:bodyPr>
              <a:lstStyle/>
              <a:p>
                <a:r>
                  <a:rPr lang="en-US" altLang="zh-CN" sz="1200" dirty="0">
                    <a:solidFill>
                      <a:schemeClr val="bg2">
                        <a:lumMod val="50000"/>
                      </a:schemeClr>
                    </a:solidFill>
                    <a:latin typeface="Microsoft YaHei" panose="020B0503020204020204" pitchFamily="34" charset="-122"/>
                    <a:ea typeface="Microsoft YaHei" panose="020B0503020204020204" pitchFamily="34" charset="-122"/>
                  </a:rPr>
                  <a:t>similar 1</a:t>
                </a:r>
                <a:endParaRPr lang="en-US" altLang="zh-CN" sz="1200" dirty="0">
                  <a:solidFill>
                    <a:schemeClr val="bg2">
                      <a:lumMod val="50000"/>
                    </a:schemeClr>
                  </a:solidFill>
                  <a:latin typeface="Microsoft YaHei" panose="020B0503020204020204" pitchFamily="34" charset="-122"/>
                  <a:ea typeface="Microsoft YaHei" panose="020B0503020204020204" pitchFamily="34" charset="-122"/>
                </a:endParaRPr>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206" y="3016907"/>
              <a:ext cx="1116521" cy="1116521"/>
            </a:xfrm>
            <a:prstGeom prst="rect">
              <a:avLst/>
            </a:prstGeom>
          </p:spPr>
        </p:pic>
      </p:grpSp>
      <p:grpSp>
        <p:nvGrpSpPr>
          <p:cNvPr id="98" name="组合 97"/>
          <p:cNvGrpSpPr/>
          <p:nvPr/>
        </p:nvGrpSpPr>
        <p:grpSpPr>
          <a:xfrm>
            <a:off x="7610475" y="130810"/>
            <a:ext cx="3712845" cy="3521075"/>
            <a:chOff x="3119630" y="1356961"/>
            <a:chExt cx="4588205" cy="4333803"/>
          </a:xfrm>
        </p:grpSpPr>
        <p:grpSp>
          <p:nvGrpSpPr>
            <p:cNvPr id="99" name="组合 98"/>
            <p:cNvGrpSpPr/>
            <p:nvPr/>
          </p:nvGrpSpPr>
          <p:grpSpPr>
            <a:xfrm>
              <a:off x="3119630" y="1356961"/>
              <a:ext cx="4588205" cy="4333803"/>
              <a:chOff x="3119630" y="1356961"/>
              <a:chExt cx="4805804" cy="4539337"/>
            </a:xfrm>
          </p:grpSpPr>
          <p:grpSp>
            <p:nvGrpSpPr>
              <p:cNvPr id="100" name="组合 99"/>
              <p:cNvGrpSpPr/>
              <p:nvPr/>
            </p:nvGrpSpPr>
            <p:grpSpPr>
              <a:xfrm>
                <a:off x="3119630" y="1356961"/>
                <a:ext cx="4805804" cy="4539337"/>
                <a:chOff x="2958265" y="1092389"/>
                <a:chExt cx="5473138" cy="5169669"/>
              </a:xfrm>
            </p:grpSpPr>
            <p:sp>
              <p:nvSpPr>
                <p:cNvPr id="101" name="矩形 4"/>
                <p:cNvSpPr/>
                <p:nvPr/>
              </p:nvSpPr>
              <p:spPr>
                <a:xfrm rot="7281351">
                  <a:off x="6104269" y="3931472"/>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2" name="矩形 4"/>
                <p:cNvSpPr/>
                <p:nvPr/>
              </p:nvSpPr>
              <p:spPr>
                <a:xfrm>
                  <a:off x="4933392" y="1602319"/>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3" name="矩形 4"/>
                <p:cNvSpPr/>
                <p:nvPr/>
              </p:nvSpPr>
              <p:spPr>
                <a:xfrm rot="3184689">
                  <a:off x="3601624" y="3986244"/>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solidFill>
                    <a:sysClr val="window" lastClr="FFFFFF"/>
                  </a:solid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nvGrpSpPr>
                <p:cNvPr id="104" name="组合 103"/>
                <p:cNvGrpSpPr/>
                <p:nvPr/>
              </p:nvGrpSpPr>
              <p:grpSpPr>
                <a:xfrm rot="1388479">
                  <a:off x="4744657" y="4250699"/>
                  <a:ext cx="3325160" cy="2011359"/>
                  <a:chOff x="924825" y="1747918"/>
                  <a:chExt cx="6392166" cy="3866563"/>
                </a:xfrm>
                <a:effectLst>
                  <a:glow rad="127000">
                    <a:schemeClr val="bg2"/>
                  </a:glow>
                </a:effectLst>
              </p:grpSpPr>
              <p:sp>
                <p:nvSpPr>
                  <p:cNvPr id="105" name="椭圆 104"/>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6" name="椭圆 105"/>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7"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8" name="椭圆 107"/>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0" name="椭圆 109"/>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rot="8549104">
                  <a:off x="2958265" y="2127473"/>
                  <a:ext cx="3325160" cy="2011359"/>
                  <a:chOff x="924825" y="1747918"/>
                  <a:chExt cx="6392166" cy="3866563"/>
                </a:xfrm>
                <a:effectLst>
                  <a:glow rad="127000">
                    <a:schemeClr val="bg2"/>
                  </a:glow>
                </a:effectLst>
              </p:grpSpPr>
              <p:sp>
                <p:nvSpPr>
                  <p:cNvPr id="112" name="椭圆 111"/>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3" name="椭圆 112"/>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4"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5" name="椭圆 114"/>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椭圆 115"/>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7" name="椭圆 116"/>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p:cNvGrpSpPr/>
                <p:nvPr/>
              </p:nvGrpSpPr>
              <p:grpSpPr>
                <a:xfrm rot="15384708">
                  <a:off x="5763144" y="1749289"/>
                  <a:ext cx="3325160" cy="2011359"/>
                  <a:chOff x="924825" y="1747918"/>
                  <a:chExt cx="6392166" cy="3866563"/>
                </a:xfrm>
                <a:effectLst>
                  <a:glow rad="127000">
                    <a:schemeClr val="bg2"/>
                  </a:glow>
                </a:effectLst>
              </p:grpSpPr>
              <p:sp>
                <p:nvSpPr>
                  <p:cNvPr id="119" name="椭圆 118"/>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0" name="椭圆 119"/>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1"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2" name="椭圆 121"/>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4" name="椭圆 123"/>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5" name="文本框 124"/>
              <p:cNvSpPr txBox="1"/>
              <p:nvPr/>
            </p:nvSpPr>
            <p:spPr>
              <a:xfrm>
                <a:off x="4517276" y="2196630"/>
                <a:ext cx="1153310" cy="355288"/>
              </a:xfrm>
              <a:prstGeom prst="rect">
                <a:avLst/>
              </a:prstGeom>
              <a:noFill/>
            </p:spPr>
            <p:txBody>
              <a:bodyPr wrap="square" rtlCol="0">
                <a:spAutoFit/>
              </a:bodyPr>
              <a:lstStyle/>
              <a:p>
                <a:r>
                  <a:rPr lang="en-US" altLang="zh-CN" sz="1200" dirty="0">
                    <a:solidFill>
                      <a:schemeClr val="bg2">
                        <a:lumMod val="50000"/>
                      </a:schemeClr>
                    </a:solidFill>
                    <a:latin typeface="Microsoft YaHei" panose="020B0503020204020204" pitchFamily="34" charset="-122"/>
                    <a:ea typeface="Microsoft YaHei" panose="020B0503020204020204" pitchFamily="34" charset="-122"/>
                  </a:rPr>
                  <a:t>similar 1</a:t>
                </a:r>
                <a:endParaRPr lang="en-US" altLang="zh-CN" sz="1200" dirty="0">
                  <a:solidFill>
                    <a:schemeClr val="bg2">
                      <a:lumMod val="50000"/>
                    </a:schemeClr>
                  </a:solidFill>
                  <a:latin typeface="Microsoft YaHei" panose="020B0503020204020204" pitchFamily="34" charset="-122"/>
                  <a:ea typeface="Microsoft YaHei" panose="020B0503020204020204" pitchFamily="34" charset="-122"/>
                </a:endParaRPr>
              </a:p>
            </p:txBody>
          </p:sp>
        </p:grpSp>
        <p:pic>
          <p:nvPicPr>
            <p:cNvPr id="126" name="图片 1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206" y="3016907"/>
              <a:ext cx="1116521" cy="1116521"/>
            </a:xfrm>
            <a:prstGeom prst="rect">
              <a:avLst/>
            </a:prstGeom>
          </p:spPr>
        </p:pic>
      </p:grpSp>
      <p:cxnSp>
        <p:nvCxnSpPr>
          <p:cNvPr id="134" name="直接箭头连接符 133"/>
          <p:cNvCxnSpPr/>
          <p:nvPr/>
        </p:nvCxnSpPr>
        <p:spPr>
          <a:xfrm flipV="1">
            <a:off x="4168775" y="2207260"/>
            <a:ext cx="3164840" cy="37020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881933" y="356533"/>
            <a:ext cx="10510685" cy="0"/>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8"/>
          <p:cNvSpPr txBox="1"/>
          <p:nvPr/>
        </p:nvSpPr>
        <p:spPr>
          <a:xfrm>
            <a:off x="4705350" y="110490"/>
            <a:ext cx="2928620" cy="492125"/>
          </a:xfrm>
          <a:prstGeom prst="rect">
            <a:avLst/>
          </a:prstGeom>
          <a:noFill/>
        </p:spPr>
        <p:txBody>
          <a:bodyPr wrap="square" lIns="0" tIns="0" rIns="0" bIns="0" rtlCol="0" anchor="ctr">
            <a:spAutoFit/>
          </a:bodyPr>
          <a:p>
            <a:pPr fontAlgn="ctr"/>
            <a:r>
              <a:rPr lang="en-US" altLang="zh-CN" sz="3200" dirty="0">
                <a:solidFill>
                  <a:srgbClr val="000000"/>
                </a:solidFill>
                <a:latin typeface="Times New Roman" panose="02020603050405020304" charset="0"/>
                <a:cs typeface="Times New Roman" panose="02020603050405020304" charset="0"/>
                <a:sym typeface="+mn-ea"/>
              </a:rPr>
              <a:t>      Summary</a:t>
            </a:r>
            <a:endParaRPr lang="zh-CN" altLang="en-US" sz="3200" dirty="0">
              <a:solidFill>
                <a:schemeClr val="tx1">
                  <a:lumMod val="75000"/>
                  <a:lumOff val="2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4" name="文本框 13"/>
          <p:cNvSpPr txBox="1"/>
          <p:nvPr/>
        </p:nvSpPr>
        <p:spPr>
          <a:xfrm>
            <a:off x="458234" y="451530"/>
            <a:ext cx="579120" cy="455295"/>
          </a:xfrm>
          <a:prstGeom prst="rect">
            <a:avLst/>
          </a:prstGeom>
          <a:noFill/>
        </p:spPr>
        <p:txBody>
          <a:bodyPr wrap="none" rtlCol="0">
            <a:spAutoFit/>
          </a:bodyPr>
          <a:lstStyle/>
          <a:p>
            <a:r>
              <a:rPr lang="en-US" altLang="zh-CN" sz="2365" b="1" dirty="0">
                <a:solidFill>
                  <a:schemeClr val="bg2">
                    <a:lumMod val="10000"/>
                  </a:schemeClr>
                </a:solidFill>
                <a:latin typeface="Bodoni MT Black" panose="02070A03080606020203" pitchFamily="18" charset="0"/>
                <a:cs typeface="+mn-ea"/>
              </a:rPr>
              <a:t>03</a:t>
            </a:r>
            <a:endParaRPr lang="zh-CN" altLang="en-US" sz="2365" b="1" dirty="0">
              <a:solidFill>
                <a:schemeClr val="bg2">
                  <a:lumMod val="10000"/>
                </a:schemeClr>
              </a:solidFill>
              <a:latin typeface="Bodoni MT Black" panose="02070A03080606020203" pitchFamily="18" charset="0"/>
              <a:cs typeface="+mn-ea"/>
            </a:endParaRPr>
          </a:p>
        </p:txBody>
      </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750" fill="hold"/>
                                        <p:tgtEl>
                                          <p:spTgt spid="21"/>
                                        </p:tgtEl>
                                        <p:attrNameLst>
                                          <p:attrName>ppt_w</p:attrName>
                                        </p:attrNameLst>
                                      </p:cBhvr>
                                      <p:tavLst>
                                        <p:tav tm="0">
                                          <p:val>
                                            <p:fltVal val="0"/>
                                          </p:val>
                                        </p:tav>
                                        <p:tav tm="100000">
                                          <p:val>
                                            <p:strVal val="#ppt_w"/>
                                          </p:val>
                                        </p:tav>
                                      </p:tavLst>
                                    </p:anim>
                                    <p:anim calcmode="lin" valueType="num">
                                      <p:cBhvr>
                                        <p:cTn id="8" dur="1750" fill="hold"/>
                                        <p:tgtEl>
                                          <p:spTgt spid="21"/>
                                        </p:tgtEl>
                                        <p:attrNameLst>
                                          <p:attrName>ppt_h</p:attrName>
                                        </p:attrNameLst>
                                      </p:cBhvr>
                                      <p:tavLst>
                                        <p:tav tm="0">
                                          <p:val>
                                            <p:fltVal val="0"/>
                                          </p:val>
                                        </p:tav>
                                        <p:tav tm="100000">
                                          <p:val>
                                            <p:strVal val="#ppt_h"/>
                                          </p:val>
                                        </p:tav>
                                      </p:tavLst>
                                    </p:anim>
                                    <p:anim calcmode="lin" valueType="num">
                                      <p:cBhvr>
                                        <p:cTn id="9" dur="1750" fill="hold"/>
                                        <p:tgtEl>
                                          <p:spTgt spid="21"/>
                                        </p:tgtEl>
                                        <p:attrNameLst>
                                          <p:attrName>style.rotation</p:attrName>
                                        </p:attrNameLst>
                                      </p:cBhvr>
                                      <p:tavLst>
                                        <p:tav tm="0">
                                          <p:val>
                                            <p:fltVal val="90"/>
                                          </p:val>
                                        </p:tav>
                                        <p:tav tm="100000">
                                          <p:val>
                                            <p:fltVal val="0"/>
                                          </p:val>
                                        </p:tav>
                                      </p:tavLst>
                                    </p:anim>
                                    <p:animEffect transition="in" filter="fade">
                                      <p:cBhvr>
                                        <p:cTn id="10" dur="1750"/>
                                        <p:tgtEl>
                                          <p:spTgt spid="21"/>
                                        </p:tgtEl>
                                      </p:cBhvr>
                                    </p:animEffect>
                                  </p:childTnLst>
                                </p:cTn>
                              </p:par>
                            </p:childTnLst>
                          </p:cTn>
                        </p:par>
                        <p:par>
                          <p:cTn id="11" fill="hold">
                            <p:stCondLst>
                              <p:cond delay="2000"/>
                            </p:stCondLst>
                            <p:childTnLst>
                              <p:par>
                                <p:cTn id="12" presetID="31" presetClass="entr" presetSubtype="0" fill="hold" nodeType="afterEffect">
                                  <p:stCondLst>
                                    <p:cond delay="0"/>
                                  </p:stCondLst>
                                  <p:childTnLst>
                                    <p:set>
                                      <p:cBhvr>
                                        <p:cTn id="13" dur="1" fill="hold">
                                          <p:stCondLst>
                                            <p:cond delay="0"/>
                                          </p:stCondLst>
                                        </p:cTn>
                                        <p:tgtEl>
                                          <p:spTgt spid="98"/>
                                        </p:tgtEl>
                                        <p:attrNameLst>
                                          <p:attrName>style.visibility</p:attrName>
                                        </p:attrNameLst>
                                      </p:cBhvr>
                                      <p:to>
                                        <p:strVal val="visible"/>
                                      </p:to>
                                    </p:set>
                                    <p:anim calcmode="lin" valueType="num">
                                      <p:cBhvr>
                                        <p:cTn id="14" dur="1750" fill="hold"/>
                                        <p:tgtEl>
                                          <p:spTgt spid="98"/>
                                        </p:tgtEl>
                                        <p:attrNameLst>
                                          <p:attrName>ppt_w</p:attrName>
                                        </p:attrNameLst>
                                      </p:cBhvr>
                                      <p:tavLst>
                                        <p:tav tm="0">
                                          <p:val>
                                            <p:fltVal val="0"/>
                                          </p:val>
                                        </p:tav>
                                        <p:tav tm="100000">
                                          <p:val>
                                            <p:strVal val="#ppt_w"/>
                                          </p:val>
                                        </p:tav>
                                      </p:tavLst>
                                    </p:anim>
                                    <p:anim calcmode="lin" valueType="num">
                                      <p:cBhvr>
                                        <p:cTn id="15" dur="1750" fill="hold"/>
                                        <p:tgtEl>
                                          <p:spTgt spid="98"/>
                                        </p:tgtEl>
                                        <p:attrNameLst>
                                          <p:attrName>ppt_h</p:attrName>
                                        </p:attrNameLst>
                                      </p:cBhvr>
                                      <p:tavLst>
                                        <p:tav tm="0">
                                          <p:val>
                                            <p:fltVal val="0"/>
                                          </p:val>
                                        </p:tav>
                                        <p:tav tm="100000">
                                          <p:val>
                                            <p:strVal val="#ppt_h"/>
                                          </p:val>
                                        </p:tav>
                                      </p:tavLst>
                                    </p:anim>
                                    <p:anim calcmode="lin" valueType="num">
                                      <p:cBhvr>
                                        <p:cTn id="16" dur="1750" fill="hold"/>
                                        <p:tgtEl>
                                          <p:spTgt spid="98"/>
                                        </p:tgtEl>
                                        <p:attrNameLst>
                                          <p:attrName>style.rotation</p:attrName>
                                        </p:attrNameLst>
                                      </p:cBhvr>
                                      <p:tavLst>
                                        <p:tav tm="0">
                                          <p:val>
                                            <p:fltVal val="90"/>
                                          </p:val>
                                        </p:tav>
                                        <p:tav tm="100000">
                                          <p:val>
                                            <p:fltVal val="0"/>
                                          </p:val>
                                        </p:tav>
                                      </p:tavLst>
                                    </p:anim>
                                    <p:animEffect transition="in" filter="fade">
                                      <p:cBhvr>
                                        <p:cTn id="17" dur="175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0" y="3903550"/>
            <a:ext cx="12192000" cy="2954450"/>
          </a:xfrm>
          <a:prstGeom prst="rect">
            <a:avLst/>
          </a:prstGeom>
          <a:solidFill>
            <a:srgbClr val="FFFFFF">
              <a:alpha val="61961"/>
            </a:srgbClr>
          </a:solidFill>
          <a:ln>
            <a:noFill/>
          </a:ln>
          <a:effectLst>
            <a:glow>
              <a:schemeClr val="accent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sp>
        <p:nvSpPr>
          <p:cNvPr id="26" name="_14"/>
          <p:cNvSpPr txBox="1">
            <a:spLocks noChangeArrowheads="1"/>
          </p:cNvSpPr>
          <p:nvPr/>
        </p:nvSpPr>
        <p:spPr bwMode="auto">
          <a:xfrm>
            <a:off x="1341755" y="4312285"/>
            <a:ext cx="9291955" cy="843915"/>
          </a:xfrm>
          <a:prstGeom prst="rect">
            <a:avLst/>
          </a:prstGeom>
          <a:noFill/>
          <a:ln>
            <a:noFill/>
          </a:ln>
          <a:effectLst/>
        </p:spPr>
        <p:txBody>
          <a:bodyPr vert="horz" wrap="square" lIns="120140" tIns="60070" rIns="120140" bIns="6007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Microsoft YaHei" panose="020B0503020204020204" pitchFamily="34" charset="-122"/>
              </a:defRPr>
            </a:lvl9pPr>
          </a:lstStyle>
          <a:p>
            <a:pPr algn="ctr"/>
            <a:r>
              <a:rPr lang="en-US" altLang="zh-CN" sz="4400" spc="600" dirty="0">
                <a:solidFill>
                  <a:schemeClr val="bg2">
                    <a:lumMod val="10000"/>
                  </a:schemeClr>
                </a:solidFill>
                <a:latin typeface="Microsoft YaHei" panose="020B0503020204020204" pitchFamily="34" charset="-122"/>
                <a:ea typeface="Microsoft YaHei" panose="020B0503020204020204" pitchFamily="34" charset="-122"/>
              </a:rPr>
              <a:t>Thanks and welcome advice</a:t>
            </a:r>
            <a:endParaRPr lang="en-US" altLang="zh-CN" sz="4400" spc="600" dirty="0">
              <a:solidFill>
                <a:schemeClr val="bg2">
                  <a:lumMod val="10000"/>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750"/>
                                  </p:stCondLst>
                                  <p:iterate type="lt">
                                    <p:tmPct val="10000"/>
                                  </p:iterate>
                                  <p:childTnLst>
                                    <p:set>
                                      <p:cBhvr>
                                        <p:cTn id="6" dur="1" fill="hold">
                                          <p:stCondLst>
                                            <p:cond delay="0"/>
                                          </p:stCondLst>
                                        </p:cTn>
                                        <p:tgtEl>
                                          <p:spTgt spid="26"/>
                                        </p:tgtEl>
                                        <p:attrNameLst>
                                          <p:attrName>style.visibility</p:attrName>
                                        </p:attrNameLst>
                                      </p:cBhvr>
                                      <p:to>
                                        <p:strVal val="visible"/>
                                      </p:to>
                                    </p:set>
                                    <p:anim by="(-#ppt_w*2)" calcmode="lin" valueType="num">
                                      <p:cBhvr rctx="PPT">
                                        <p:cTn id="7" dur="500" autoRev="1" fill="hold">
                                          <p:stCondLst>
                                            <p:cond delay="0"/>
                                          </p:stCondLst>
                                        </p:cTn>
                                        <p:tgtEl>
                                          <p:spTgt spid="26"/>
                                        </p:tgtEl>
                                        <p:attrNameLst>
                                          <p:attrName>ppt_w</p:attrName>
                                        </p:attrNameLst>
                                      </p:cBhvr>
                                    </p:anim>
                                    <p:anim by="(#ppt_w*0.50)" calcmode="lin" valueType="num">
                                      <p:cBhvr>
                                        <p:cTn id="8" dur="500" decel="50000" autoRev="1" fill="hold">
                                          <p:stCondLst>
                                            <p:cond delay="0"/>
                                          </p:stCondLst>
                                        </p:cTn>
                                        <p:tgtEl>
                                          <p:spTgt spid="26"/>
                                        </p:tgtEl>
                                        <p:attrNameLst>
                                          <p:attrName>ppt_x</p:attrName>
                                        </p:attrNameLst>
                                      </p:cBhvr>
                                    </p:anim>
                                    <p:anim from="(-#ppt_h/2)" to="(#ppt_y)" calcmode="lin" valueType="num">
                                      <p:cBhvr>
                                        <p:cTn id="9" dur="1000" fill="hold">
                                          <p:stCondLst>
                                            <p:cond delay="0"/>
                                          </p:stCondLst>
                                        </p:cTn>
                                        <p:tgtEl>
                                          <p:spTgt spid="26"/>
                                        </p:tgtEl>
                                        <p:attrNameLst>
                                          <p:attrName>ppt_y</p:attrName>
                                        </p:attrNameLst>
                                      </p:cBhvr>
                                    </p:anim>
                                    <p:animRot by="21600000">
                                      <p:cBhvr>
                                        <p:cTn id="10" dur="1000"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0" y="3895295"/>
            <a:ext cx="12192000" cy="2954450"/>
          </a:xfrm>
          <a:prstGeom prst="rect">
            <a:avLst/>
          </a:prstGeom>
          <a:solidFill>
            <a:srgbClr val="FFFFFF">
              <a:alpha val="61961"/>
            </a:srgbClr>
          </a:solidFill>
          <a:ln>
            <a:noFill/>
          </a:ln>
          <a:effectLst>
            <a:glow>
              <a:schemeClr val="accent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sp>
        <p:nvSpPr>
          <p:cNvPr id="18" name="矩形 17"/>
          <p:cNvSpPr/>
          <p:nvPr/>
        </p:nvSpPr>
        <p:spPr>
          <a:xfrm>
            <a:off x="107785" y="3237618"/>
            <a:ext cx="2416175" cy="657225"/>
          </a:xfrm>
          <a:prstGeom prst="rect">
            <a:avLst/>
          </a:prstGeom>
        </p:spPr>
        <p:txBody>
          <a:bodyPr wrap="none">
            <a:spAutoFit/>
          </a:bodyPr>
          <a:lstStyle/>
          <a:p>
            <a:pPr fontAlgn="ctr"/>
            <a:r>
              <a:rPr lang="en-US" sz="3680" dirty="0">
                <a:solidFill>
                  <a:schemeClr val="tx1">
                    <a:lumMod val="95000"/>
                    <a:lumOff val="5000"/>
                  </a:schemeClr>
                </a:solidFill>
                <a:latin typeface="+mn-ea"/>
                <a:cs typeface="+mn-ea"/>
              </a:rPr>
              <a:t>Backgroud</a:t>
            </a:r>
            <a:endParaRPr lang="en-US" sz="3680" dirty="0">
              <a:solidFill>
                <a:schemeClr val="tx1">
                  <a:lumMod val="95000"/>
                  <a:lumOff val="5000"/>
                </a:schemeClr>
              </a:solidFill>
              <a:latin typeface="+mn-ea"/>
              <a:cs typeface="+mn-ea"/>
            </a:endParaRPr>
          </a:p>
        </p:txBody>
      </p:sp>
      <p:sp>
        <p:nvSpPr>
          <p:cNvPr id="20" name="矩形 19"/>
          <p:cNvSpPr/>
          <p:nvPr/>
        </p:nvSpPr>
        <p:spPr>
          <a:xfrm flipH="1">
            <a:off x="177165" y="4187190"/>
            <a:ext cx="12014835" cy="1938020"/>
          </a:xfrm>
          <a:prstGeom prst="rect">
            <a:avLst/>
          </a:prstGeom>
        </p:spPr>
        <p:txBody>
          <a:bodyPr wrap="square">
            <a:spAutoFit/>
          </a:bodyPr>
          <a:lstStyle/>
          <a:p>
            <a:r>
              <a:rPr lang="en-US" altLang="zh-CN" sz="2400" noProof="1">
                <a:solidFill>
                  <a:schemeClr val="tx1">
                    <a:lumMod val="95000"/>
                    <a:lumOff val="5000"/>
                  </a:schemeClr>
                </a:solidFill>
                <a:latin typeface="Times New Roman" panose="02020603050405020304" charset="0"/>
                <a:cs typeface="Times New Roman" panose="02020603050405020304" charset="0"/>
              </a:rPr>
              <a:t>k-NN as an Implementation of Situation Testing for Discrimination Discovery and Prevention</a:t>
            </a:r>
            <a:endParaRPr lang="en-US" altLang="zh-CN" sz="2400" noProof="1">
              <a:solidFill>
                <a:schemeClr val="tx1">
                  <a:lumMod val="95000"/>
                  <a:lumOff val="5000"/>
                </a:schemeClr>
              </a:solidFill>
              <a:latin typeface="Times New Roman" panose="02020603050405020304" charset="0"/>
              <a:cs typeface="Times New Roman" panose="02020603050405020304" charset="0"/>
            </a:endParaRPr>
          </a:p>
          <a:p>
            <a:endParaRPr lang="en-US" altLang="zh-CN" sz="2400" noProof="1">
              <a:solidFill>
                <a:schemeClr val="tx1">
                  <a:lumMod val="95000"/>
                  <a:lumOff val="5000"/>
                </a:schemeClr>
              </a:solidFill>
              <a:latin typeface="Times New Roman" panose="02020603050405020304" charset="0"/>
              <a:cs typeface="Times New Roman" panose="02020603050405020304" charset="0"/>
            </a:endParaRPr>
          </a:p>
          <a:p>
            <a:r>
              <a:rPr lang="en-US" altLang="zh-CN" sz="2400" noProof="1">
                <a:solidFill>
                  <a:schemeClr val="tx1">
                    <a:lumMod val="95000"/>
                    <a:lumOff val="5000"/>
                  </a:schemeClr>
                </a:solidFill>
                <a:latin typeface="Times New Roman" panose="02020603050405020304" charset="0"/>
                <a:cs typeface="Times New Roman" panose="02020603050405020304" charset="0"/>
              </a:rPr>
              <a:t>In the words of situation testing, a person feels discriminated if she observes significantly different decision outcomes for people who are similar to her apart from belonging or not to the protected group (female, black, aged ).</a:t>
            </a:r>
            <a:endParaRPr lang="en-US" altLang="zh-CN" sz="2400" noProof="1">
              <a:solidFill>
                <a:schemeClr val="tx1">
                  <a:lumMod val="95000"/>
                  <a:lumOff val="5000"/>
                </a:schemeClr>
              </a:solidFill>
              <a:latin typeface="Times New Roman" panose="02020603050405020304" charset="0"/>
              <a:cs typeface="Times New Roman" panose="02020603050405020304" charset="0"/>
            </a:endParaRPr>
          </a:p>
        </p:txBody>
      </p:sp>
      <p:grpSp>
        <p:nvGrpSpPr>
          <p:cNvPr id="21" name="组合 20"/>
          <p:cNvGrpSpPr/>
          <p:nvPr/>
        </p:nvGrpSpPr>
        <p:grpSpPr>
          <a:xfrm>
            <a:off x="-346994" y="777642"/>
            <a:ext cx="3759446" cy="2266818"/>
            <a:chOff x="3060425" y="1343387"/>
            <a:chExt cx="4645794" cy="2790041"/>
          </a:xfrm>
        </p:grpSpPr>
        <p:grpSp>
          <p:nvGrpSpPr>
            <p:cNvPr id="2" name="组合 1"/>
            <p:cNvGrpSpPr/>
            <p:nvPr/>
          </p:nvGrpSpPr>
          <p:grpSpPr>
            <a:xfrm>
              <a:off x="3060425" y="1343387"/>
              <a:ext cx="4645794" cy="2787526"/>
              <a:chOff x="3057617" y="1342743"/>
              <a:chExt cx="4866124" cy="2919727"/>
            </a:xfrm>
          </p:grpSpPr>
          <p:grpSp>
            <p:nvGrpSpPr>
              <p:cNvPr id="9" name="组合 8"/>
              <p:cNvGrpSpPr/>
              <p:nvPr/>
            </p:nvGrpSpPr>
            <p:grpSpPr>
              <a:xfrm>
                <a:off x="3057617" y="1342743"/>
                <a:ext cx="4866124" cy="2919727"/>
                <a:chOff x="2887641" y="1076197"/>
                <a:chExt cx="5541834" cy="3325160"/>
              </a:xfrm>
            </p:grpSpPr>
            <p:sp>
              <p:nvSpPr>
                <p:cNvPr id="72" name="矩形 4"/>
                <p:cNvSpPr/>
                <p:nvPr/>
              </p:nvSpPr>
              <p:spPr>
                <a:xfrm>
                  <a:off x="4933392" y="1602319"/>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nvGrpSpPr>
                <p:cNvPr id="40" name="组合 39"/>
                <p:cNvGrpSpPr/>
                <p:nvPr/>
              </p:nvGrpSpPr>
              <p:grpSpPr>
                <a:xfrm rot="8549104">
                  <a:off x="2887641" y="2151457"/>
                  <a:ext cx="3325160" cy="1779413"/>
                  <a:chOff x="924825" y="2193802"/>
                  <a:chExt cx="6392166" cy="3420679"/>
                </a:xfrm>
                <a:effectLst>
                  <a:glow rad="127000">
                    <a:schemeClr val="bg2"/>
                  </a:glow>
                </a:effectLst>
              </p:grpSpPr>
              <p:sp>
                <p:nvSpPr>
                  <p:cNvPr id="41" name="椭圆 40"/>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椭圆 42"/>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5" name="椭圆 44"/>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3" name="组合 62"/>
                <p:cNvGrpSpPr/>
                <p:nvPr/>
              </p:nvGrpSpPr>
              <p:grpSpPr>
                <a:xfrm rot="15384708">
                  <a:off x="5830133" y="1802016"/>
                  <a:ext cx="3325160" cy="1873522"/>
                  <a:chOff x="924825" y="2012891"/>
                  <a:chExt cx="6392166" cy="3601590"/>
                </a:xfrm>
                <a:effectLst>
                  <a:glow rad="127000">
                    <a:schemeClr val="bg2"/>
                  </a:glow>
                </a:effectLst>
              </p:grpSpPr>
              <p:sp>
                <p:nvSpPr>
                  <p:cNvPr id="64" name="椭圆 6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5" name="椭圆 64"/>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9" name="椭圆 68"/>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4633990" y="2219552"/>
                <a:ext cx="1153310" cy="355288"/>
              </a:xfrm>
              <a:prstGeom prst="rect">
                <a:avLst/>
              </a:prstGeom>
              <a:noFill/>
            </p:spPr>
            <p:txBody>
              <a:bodyPr wrap="square" rtlCol="0">
                <a:spAutoFit/>
              </a:bodyPr>
              <a:lstStyle/>
              <a:p>
                <a:r>
                  <a:rPr lang="en-US" altLang="zh-CN" sz="1200" dirty="0">
                    <a:solidFill>
                      <a:schemeClr val="bg2">
                        <a:lumMod val="50000"/>
                      </a:schemeClr>
                    </a:solidFill>
                    <a:latin typeface="Microsoft YaHei" panose="020B0503020204020204" pitchFamily="34" charset="-122"/>
                    <a:ea typeface="Microsoft YaHei" panose="020B0503020204020204" pitchFamily="34" charset="-122"/>
                  </a:rPr>
                  <a:t>similar 1</a:t>
                </a:r>
                <a:endParaRPr lang="en-US" altLang="zh-CN" sz="1200" dirty="0">
                  <a:solidFill>
                    <a:schemeClr val="bg2">
                      <a:lumMod val="50000"/>
                    </a:schemeClr>
                  </a:solidFill>
                  <a:latin typeface="Microsoft YaHei" panose="020B0503020204020204" pitchFamily="34" charset="-122"/>
                  <a:ea typeface="Microsoft YaHei" panose="020B0503020204020204" pitchFamily="34" charset="-122"/>
                </a:endParaRPr>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206" y="3016907"/>
              <a:ext cx="1116521" cy="1116521"/>
            </a:xfrm>
            <a:prstGeom prst="rect">
              <a:avLst/>
            </a:prstGeom>
          </p:spPr>
        </p:pic>
      </p:grpSp>
      <p:grpSp>
        <p:nvGrpSpPr>
          <p:cNvPr id="98" name="组合 97"/>
          <p:cNvGrpSpPr/>
          <p:nvPr/>
        </p:nvGrpSpPr>
        <p:grpSpPr>
          <a:xfrm>
            <a:off x="7610475" y="130810"/>
            <a:ext cx="3712845" cy="3521075"/>
            <a:chOff x="3119630" y="1356961"/>
            <a:chExt cx="4588205" cy="4333803"/>
          </a:xfrm>
        </p:grpSpPr>
        <p:grpSp>
          <p:nvGrpSpPr>
            <p:cNvPr id="99" name="组合 98"/>
            <p:cNvGrpSpPr/>
            <p:nvPr/>
          </p:nvGrpSpPr>
          <p:grpSpPr>
            <a:xfrm>
              <a:off x="3119630" y="1356961"/>
              <a:ext cx="4588205" cy="4333803"/>
              <a:chOff x="3119630" y="1356961"/>
              <a:chExt cx="4805804" cy="4539337"/>
            </a:xfrm>
          </p:grpSpPr>
          <p:grpSp>
            <p:nvGrpSpPr>
              <p:cNvPr id="100" name="组合 99"/>
              <p:cNvGrpSpPr/>
              <p:nvPr/>
            </p:nvGrpSpPr>
            <p:grpSpPr>
              <a:xfrm>
                <a:off x="3119630" y="1356961"/>
                <a:ext cx="4805804" cy="4539337"/>
                <a:chOff x="2958265" y="1092389"/>
                <a:chExt cx="5473138" cy="5169669"/>
              </a:xfrm>
            </p:grpSpPr>
            <p:sp>
              <p:nvSpPr>
                <p:cNvPr id="101" name="矩形 4"/>
                <p:cNvSpPr/>
                <p:nvPr/>
              </p:nvSpPr>
              <p:spPr>
                <a:xfrm rot="7281351">
                  <a:off x="6104269" y="3931472"/>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2" name="矩形 4"/>
                <p:cNvSpPr/>
                <p:nvPr/>
              </p:nvSpPr>
              <p:spPr>
                <a:xfrm>
                  <a:off x="4933392" y="1602319"/>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3" name="矩形 4"/>
                <p:cNvSpPr/>
                <p:nvPr/>
              </p:nvSpPr>
              <p:spPr>
                <a:xfrm rot="3184689">
                  <a:off x="3601624" y="3986244"/>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solidFill>
                    <a:sysClr val="window" lastClr="FFFFFF"/>
                  </a:solid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nvGrpSpPr>
                <p:cNvPr id="104" name="组合 103"/>
                <p:cNvGrpSpPr/>
                <p:nvPr/>
              </p:nvGrpSpPr>
              <p:grpSpPr>
                <a:xfrm rot="1388479">
                  <a:off x="4744657" y="4250699"/>
                  <a:ext cx="3325160" cy="2011359"/>
                  <a:chOff x="924825" y="1747918"/>
                  <a:chExt cx="6392166" cy="3866563"/>
                </a:xfrm>
                <a:effectLst>
                  <a:glow rad="127000">
                    <a:schemeClr val="bg2"/>
                  </a:glow>
                </a:effectLst>
              </p:grpSpPr>
              <p:sp>
                <p:nvSpPr>
                  <p:cNvPr id="105" name="椭圆 104"/>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6" name="椭圆 105"/>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7"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8" name="椭圆 107"/>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0" name="椭圆 109"/>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rot="8549104">
                  <a:off x="2958265" y="2127473"/>
                  <a:ext cx="3325160" cy="2011359"/>
                  <a:chOff x="924825" y="1747918"/>
                  <a:chExt cx="6392166" cy="3866563"/>
                </a:xfrm>
                <a:effectLst>
                  <a:glow rad="127000">
                    <a:schemeClr val="bg2"/>
                  </a:glow>
                </a:effectLst>
              </p:grpSpPr>
              <p:sp>
                <p:nvSpPr>
                  <p:cNvPr id="112" name="椭圆 111"/>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3" name="椭圆 112"/>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4"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5" name="椭圆 114"/>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椭圆 115"/>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7" name="椭圆 116"/>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p:cNvGrpSpPr/>
                <p:nvPr/>
              </p:nvGrpSpPr>
              <p:grpSpPr>
                <a:xfrm rot="15384708">
                  <a:off x="5763144" y="1749289"/>
                  <a:ext cx="3325160" cy="2011359"/>
                  <a:chOff x="924825" y="1747918"/>
                  <a:chExt cx="6392166" cy="3866563"/>
                </a:xfrm>
                <a:effectLst>
                  <a:glow rad="127000">
                    <a:schemeClr val="bg2"/>
                  </a:glow>
                </a:effectLst>
              </p:grpSpPr>
              <p:sp>
                <p:nvSpPr>
                  <p:cNvPr id="119" name="椭圆 118"/>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0" name="椭圆 119"/>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1"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2" name="椭圆 121"/>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4" name="椭圆 123"/>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5" name="文本框 124"/>
              <p:cNvSpPr txBox="1"/>
              <p:nvPr/>
            </p:nvSpPr>
            <p:spPr>
              <a:xfrm>
                <a:off x="4517276" y="2196630"/>
                <a:ext cx="1153310" cy="355288"/>
              </a:xfrm>
              <a:prstGeom prst="rect">
                <a:avLst/>
              </a:prstGeom>
              <a:noFill/>
            </p:spPr>
            <p:txBody>
              <a:bodyPr wrap="square" rtlCol="0">
                <a:spAutoFit/>
              </a:bodyPr>
              <a:lstStyle/>
              <a:p>
                <a:r>
                  <a:rPr lang="en-US" altLang="zh-CN" sz="1200" dirty="0">
                    <a:solidFill>
                      <a:schemeClr val="bg2">
                        <a:lumMod val="50000"/>
                      </a:schemeClr>
                    </a:solidFill>
                    <a:latin typeface="Microsoft YaHei" panose="020B0503020204020204" pitchFamily="34" charset="-122"/>
                    <a:ea typeface="Microsoft YaHei" panose="020B0503020204020204" pitchFamily="34" charset="-122"/>
                  </a:rPr>
                  <a:t>similar 1</a:t>
                </a:r>
                <a:endParaRPr lang="en-US" altLang="zh-CN" sz="1200" dirty="0">
                  <a:solidFill>
                    <a:schemeClr val="bg2">
                      <a:lumMod val="50000"/>
                    </a:schemeClr>
                  </a:solidFill>
                  <a:latin typeface="Microsoft YaHei" panose="020B0503020204020204" pitchFamily="34" charset="-122"/>
                  <a:ea typeface="Microsoft YaHei" panose="020B0503020204020204" pitchFamily="34" charset="-122"/>
                </a:endParaRPr>
              </a:p>
            </p:txBody>
          </p:sp>
        </p:grpSp>
        <p:pic>
          <p:nvPicPr>
            <p:cNvPr id="126" name="图片 1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206" y="3016907"/>
              <a:ext cx="1116521" cy="1116521"/>
            </a:xfrm>
            <a:prstGeom prst="rect">
              <a:avLst/>
            </a:prstGeom>
          </p:spPr>
        </p:pic>
      </p:grpSp>
      <p:cxnSp>
        <p:nvCxnSpPr>
          <p:cNvPr id="134" name="直接箭头连接符 133"/>
          <p:cNvCxnSpPr/>
          <p:nvPr/>
        </p:nvCxnSpPr>
        <p:spPr>
          <a:xfrm flipV="1">
            <a:off x="4168775" y="2207260"/>
            <a:ext cx="3164840" cy="37020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881933" y="356533"/>
            <a:ext cx="10510685" cy="0"/>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8"/>
          <p:cNvSpPr txBox="1"/>
          <p:nvPr/>
        </p:nvSpPr>
        <p:spPr>
          <a:xfrm>
            <a:off x="4705350" y="172085"/>
            <a:ext cx="2928620" cy="368935"/>
          </a:xfrm>
          <a:prstGeom prst="rect">
            <a:avLst/>
          </a:prstGeom>
          <a:noFill/>
        </p:spPr>
        <p:txBody>
          <a:bodyPr wrap="square" lIns="0" tIns="0" rIns="0" bIns="0" rtlCol="0" anchor="ctr">
            <a:spAutoFit/>
          </a:bodyPr>
          <a:p>
            <a:pPr fontAlgn="ctr"/>
            <a:r>
              <a:rPr lang="en-US" altLang="zh-CN" sz="2400" dirty="0">
                <a:solidFill>
                  <a:srgbClr val="000000"/>
                </a:solidFill>
                <a:latin typeface="Times New Roman" panose="02020603050405020304" charset="0"/>
                <a:cs typeface="Times New Roman" panose="02020603050405020304" charset="0"/>
                <a:sym typeface="+mn-ea"/>
              </a:rPr>
              <a:t>review of last paper</a:t>
            </a:r>
            <a:endParaRPr lang="zh-CN" altLang="en-US" sz="3200" dirty="0">
              <a:solidFill>
                <a:schemeClr val="tx1">
                  <a:lumMod val="75000"/>
                  <a:lumOff val="2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4" name="文本框 13"/>
          <p:cNvSpPr txBox="1"/>
          <p:nvPr/>
        </p:nvSpPr>
        <p:spPr>
          <a:xfrm>
            <a:off x="600474" y="436925"/>
            <a:ext cx="582211" cy="456279"/>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01</a:t>
            </a:r>
            <a:endParaRPr lang="zh-CN" altLang="en-US" sz="2365" b="1" dirty="0">
              <a:solidFill>
                <a:schemeClr val="bg2">
                  <a:lumMod val="10000"/>
                </a:schemeClr>
              </a:solidFill>
              <a:latin typeface="Bodoni MT Black" panose="02070A03080606020203" pitchFamily="18" charset="0"/>
              <a:cs typeface="+mn-ea"/>
            </a:endParaRPr>
          </a:p>
        </p:txBody>
      </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750" fill="hold"/>
                                        <p:tgtEl>
                                          <p:spTgt spid="21"/>
                                        </p:tgtEl>
                                        <p:attrNameLst>
                                          <p:attrName>ppt_w</p:attrName>
                                        </p:attrNameLst>
                                      </p:cBhvr>
                                      <p:tavLst>
                                        <p:tav tm="0">
                                          <p:val>
                                            <p:fltVal val="0"/>
                                          </p:val>
                                        </p:tav>
                                        <p:tav tm="100000">
                                          <p:val>
                                            <p:strVal val="#ppt_w"/>
                                          </p:val>
                                        </p:tav>
                                      </p:tavLst>
                                    </p:anim>
                                    <p:anim calcmode="lin" valueType="num">
                                      <p:cBhvr>
                                        <p:cTn id="8" dur="1750" fill="hold"/>
                                        <p:tgtEl>
                                          <p:spTgt spid="21"/>
                                        </p:tgtEl>
                                        <p:attrNameLst>
                                          <p:attrName>ppt_h</p:attrName>
                                        </p:attrNameLst>
                                      </p:cBhvr>
                                      <p:tavLst>
                                        <p:tav tm="0">
                                          <p:val>
                                            <p:fltVal val="0"/>
                                          </p:val>
                                        </p:tav>
                                        <p:tav tm="100000">
                                          <p:val>
                                            <p:strVal val="#ppt_h"/>
                                          </p:val>
                                        </p:tav>
                                      </p:tavLst>
                                    </p:anim>
                                    <p:anim calcmode="lin" valueType="num">
                                      <p:cBhvr>
                                        <p:cTn id="9" dur="1750" fill="hold"/>
                                        <p:tgtEl>
                                          <p:spTgt spid="21"/>
                                        </p:tgtEl>
                                        <p:attrNameLst>
                                          <p:attrName>style.rotation</p:attrName>
                                        </p:attrNameLst>
                                      </p:cBhvr>
                                      <p:tavLst>
                                        <p:tav tm="0">
                                          <p:val>
                                            <p:fltVal val="90"/>
                                          </p:val>
                                        </p:tav>
                                        <p:tav tm="100000">
                                          <p:val>
                                            <p:fltVal val="0"/>
                                          </p:val>
                                        </p:tav>
                                      </p:tavLst>
                                    </p:anim>
                                    <p:animEffect transition="in" filter="fade">
                                      <p:cBhvr>
                                        <p:cTn id="10" dur="1750"/>
                                        <p:tgtEl>
                                          <p:spTgt spid="21"/>
                                        </p:tgtEl>
                                      </p:cBhvr>
                                    </p:animEffect>
                                  </p:childTnLst>
                                </p:cTn>
                              </p:par>
                            </p:childTnLst>
                          </p:cTn>
                        </p:par>
                        <p:par>
                          <p:cTn id="11" fill="hold">
                            <p:stCondLst>
                              <p:cond delay="2000"/>
                            </p:stCondLst>
                            <p:childTnLst>
                              <p:par>
                                <p:cTn id="12" presetID="31" presetClass="entr" presetSubtype="0" fill="hold" nodeType="afterEffect">
                                  <p:stCondLst>
                                    <p:cond delay="0"/>
                                  </p:stCondLst>
                                  <p:childTnLst>
                                    <p:set>
                                      <p:cBhvr>
                                        <p:cTn id="13" dur="1" fill="hold">
                                          <p:stCondLst>
                                            <p:cond delay="0"/>
                                          </p:stCondLst>
                                        </p:cTn>
                                        <p:tgtEl>
                                          <p:spTgt spid="98"/>
                                        </p:tgtEl>
                                        <p:attrNameLst>
                                          <p:attrName>style.visibility</p:attrName>
                                        </p:attrNameLst>
                                      </p:cBhvr>
                                      <p:to>
                                        <p:strVal val="visible"/>
                                      </p:to>
                                    </p:set>
                                    <p:anim calcmode="lin" valueType="num">
                                      <p:cBhvr>
                                        <p:cTn id="14" dur="1750" fill="hold"/>
                                        <p:tgtEl>
                                          <p:spTgt spid="98"/>
                                        </p:tgtEl>
                                        <p:attrNameLst>
                                          <p:attrName>ppt_w</p:attrName>
                                        </p:attrNameLst>
                                      </p:cBhvr>
                                      <p:tavLst>
                                        <p:tav tm="0">
                                          <p:val>
                                            <p:fltVal val="0"/>
                                          </p:val>
                                        </p:tav>
                                        <p:tav tm="100000">
                                          <p:val>
                                            <p:strVal val="#ppt_w"/>
                                          </p:val>
                                        </p:tav>
                                      </p:tavLst>
                                    </p:anim>
                                    <p:anim calcmode="lin" valueType="num">
                                      <p:cBhvr>
                                        <p:cTn id="15" dur="1750" fill="hold"/>
                                        <p:tgtEl>
                                          <p:spTgt spid="98"/>
                                        </p:tgtEl>
                                        <p:attrNameLst>
                                          <p:attrName>ppt_h</p:attrName>
                                        </p:attrNameLst>
                                      </p:cBhvr>
                                      <p:tavLst>
                                        <p:tav tm="0">
                                          <p:val>
                                            <p:fltVal val="0"/>
                                          </p:val>
                                        </p:tav>
                                        <p:tav tm="100000">
                                          <p:val>
                                            <p:strVal val="#ppt_h"/>
                                          </p:val>
                                        </p:tav>
                                      </p:tavLst>
                                    </p:anim>
                                    <p:anim calcmode="lin" valueType="num">
                                      <p:cBhvr>
                                        <p:cTn id="16" dur="1750" fill="hold"/>
                                        <p:tgtEl>
                                          <p:spTgt spid="98"/>
                                        </p:tgtEl>
                                        <p:attrNameLst>
                                          <p:attrName>style.rotation</p:attrName>
                                        </p:attrNameLst>
                                      </p:cBhvr>
                                      <p:tavLst>
                                        <p:tav tm="0">
                                          <p:val>
                                            <p:fltVal val="90"/>
                                          </p:val>
                                        </p:tav>
                                        <p:tav tm="100000">
                                          <p:val>
                                            <p:fltVal val="0"/>
                                          </p:val>
                                        </p:tav>
                                      </p:tavLst>
                                    </p:anim>
                                    <p:animEffect transition="in" filter="fade">
                                      <p:cBhvr>
                                        <p:cTn id="17" dur="175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0" y="3895295"/>
            <a:ext cx="12192000" cy="2954450"/>
          </a:xfrm>
          <a:prstGeom prst="rect">
            <a:avLst/>
          </a:prstGeom>
          <a:solidFill>
            <a:srgbClr val="FFFFFF">
              <a:alpha val="61961"/>
            </a:srgbClr>
          </a:solidFill>
          <a:ln>
            <a:noFill/>
          </a:ln>
          <a:effectLst>
            <a:glow>
              <a:schemeClr val="accent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dirty="0"/>
          </a:p>
        </p:txBody>
      </p:sp>
      <p:sp>
        <p:nvSpPr>
          <p:cNvPr id="18" name="矩形 17"/>
          <p:cNvSpPr/>
          <p:nvPr/>
        </p:nvSpPr>
        <p:spPr>
          <a:xfrm>
            <a:off x="107785" y="3237618"/>
            <a:ext cx="2416175" cy="657225"/>
          </a:xfrm>
          <a:prstGeom prst="rect">
            <a:avLst/>
          </a:prstGeom>
        </p:spPr>
        <p:txBody>
          <a:bodyPr wrap="none">
            <a:spAutoFit/>
          </a:bodyPr>
          <a:lstStyle/>
          <a:p>
            <a:pPr fontAlgn="ctr"/>
            <a:r>
              <a:rPr lang="en-US" sz="3680" dirty="0">
                <a:solidFill>
                  <a:schemeClr val="tx1">
                    <a:lumMod val="95000"/>
                    <a:lumOff val="5000"/>
                  </a:schemeClr>
                </a:solidFill>
                <a:latin typeface="+mn-ea"/>
                <a:cs typeface="+mn-ea"/>
              </a:rPr>
              <a:t>Backgroud</a:t>
            </a:r>
            <a:endParaRPr lang="en-US" sz="3680" dirty="0">
              <a:solidFill>
                <a:schemeClr val="tx1">
                  <a:lumMod val="95000"/>
                  <a:lumOff val="5000"/>
                </a:schemeClr>
              </a:solidFill>
              <a:latin typeface="+mn-ea"/>
              <a:cs typeface="+mn-ea"/>
            </a:endParaRPr>
          </a:p>
        </p:txBody>
      </p:sp>
      <p:sp>
        <p:nvSpPr>
          <p:cNvPr id="20" name="矩形 19"/>
          <p:cNvSpPr/>
          <p:nvPr/>
        </p:nvSpPr>
        <p:spPr>
          <a:xfrm flipH="1">
            <a:off x="491490" y="4290695"/>
            <a:ext cx="10702925" cy="2306955"/>
          </a:xfrm>
          <a:prstGeom prst="rect">
            <a:avLst/>
          </a:prstGeom>
        </p:spPr>
        <p:txBody>
          <a:bodyPr wrap="square">
            <a:spAutoFit/>
          </a:bodyPr>
          <a:lstStyle/>
          <a:p>
            <a:r>
              <a:rPr lang="en-US" altLang="zh-CN" sz="2400" noProof="1">
                <a:solidFill>
                  <a:schemeClr val="tx1">
                    <a:lumMod val="95000"/>
                    <a:lumOff val="5000"/>
                  </a:schemeClr>
                </a:solidFill>
                <a:latin typeface="Times New Roman" panose="02020603050405020304" charset="0"/>
                <a:cs typeface="Times New Roman" panose="02020603050405020304" charset="0"/>
              </a:rPr>
              <a:t>But, if the sample has few close neighbor as left figue, we proposed a idea whether we can use the non-neighbors.</a:t>
            </a:r>
            <a:endParaRPr lang="en-US" altLang="zh-CN" sz="2400" noProof="1">
              <a:solidFill>
                <a:schemeClr val="tx1">
                  <a:lumMod val="95000"/>
                  <a:lumOff val="5000"/>
                </a:schemeClr>
              </a:solidFill>
              <a:latin typeface="Times New Roman" panose="02020603050405020304" charset="0"/>
              <a:cs typeface="Times New Roman" panose="02020603050405020304" charset="0"/>
            </a:endParaRPr>
          </a:p>
          <a:p>
            <a:endParaRPr lang="en-US" altLang="zh-CN" sz="2400" noProof="1">
              <a:solidFill>
                <a:schemeClr val="tx1">
                  <a:lumMod val="95000"/>
                  <a:lumOff val="5000"/>
                </a:schemeClr>
              </a:solidFill>
              <a:latin typeface="Times New Roman" panose="02020603050405020304" charset="0"/>
              <a:cs typeface="Times New Roman" panose="02020603050405020304" charset="0"/>
            </a:endParaRPr>
          </a:p>
          <a:p>
            <a:r>
              <a:rPr lang="en-US" altLang="zh-CN" sz="2400" noProof="1">
                <a:solidFill>
                  <a:schemeClr val="tx1">
                    <a:lumMod val="95000"/>
                    <a:lumOff val="5000"/>
                  </a:schemeClr>
                </a:solidFill>
                <a:latin typeface="Times New Roman" panose="02020603050405020304" charset="0"/>
                <a:cs typeface="Times New Roman" panose="02020603050405020304" charset="0"/>
              </a:rPr>
              <a:t>The author of last paper discover and prevent  the discrimination based on situation testing, as a result, the revision of this method we proposed should also focused on situation testing. </a:t>
            </a:r>
            <a:endParaRPr lang="en-US" altLang="zh-CN" sz="2400" noProof="1">
              <a:solidFill>
                <a:schemeClr val="tx1">
                  <a:lumMod val="95000"/>
                  <a:lumOff val="5000"/>
                </a:schemeClr>
              </a:solidFill>
              <a:latin typeface="Times New Roman" panose="02020603050405020304" charset="0"/>
              <a:cs typeface="Times New Roman" panose="02020603050405020304" charset="0"/>
            </a:endParaRPr>
          </a:p>
        </p:txBody>
      </p:sp>
      <p:grpSp>
        <p:nvGrpSpPr>
          <p:cNvPr id="21" name="组合 20"/>
          <p:cNvGrpSpPr/>
          <p:nvPr/>
        </p:nvGrpSpPr>
        <p:grpSpPr>
          <a:xfrm>
            <a:off x="-346994" y="777642"/>
            <a:ext cx="3759446" cy="2266818"/>
            <a:chOff x="3060425" y="1343387"/>
            <a:chExt cx="4645794" cy="2790041"/>
          </a:xfrm>
        </p:grpSpPr>
        <p:grpSp>
          <p:nvGrpSpPr>
            <p:cNvPr id="2" name="组合 1"/>
            <p:cNvGrpSpPr/>
            <p:nvPr/>
          </p:nvGrpSpPr>
          <p:grpSpPr>
            <a:xfrm>
              <a:off x="3060425" y="1343387"/>
              <a:ext cx="4645794" cy="2787526"/>
              <a:chOff x="3057617" y="1342743"/>
              <a:chExt cx="4866124" cy="2919727"/>
            </a:xfrm>
          </p:grpSpPr>
          <p:grpSp>
            <p:nvGrpSpPr>
              <p:cNvPr id="9" name="组合 8"/>
              <p:cNvGrpSpPr/>
              <p:nvPr/>
            </p:nvGrpSpPr>
            <p:grpSpPr>
              <a:xfrm>
                <a:off x="3057617" y="1342743"/>
                <a:ext cx="4866124" cy="2919727"/>
                <a:chOff x="2887641" y="1076197"/>
                <a:chExt cx="5541834" cy="3325160"/>
              </a:xfrm>
            </p:grpSpPr>
            <p:sp>
              <p:nvSpPr>
                <p:cNvPr id="72" name="矩形 4"/>
                <p:cNvSpPr/>
                <p:nvPr/>
              </p:nvSpPr>
              <p:spPr>
                <a:xfrm>
                  <a:off x="4933392" y="1602319"/>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nvGrpSpPr>
                <p:cNvPr id="40" name="组合 39"/>
                <p:cNvGrpSpPr/>
                <p:nvPr/>
              </p:nvGrpSpPr>
              <p:grpSpPr>
                <a:xfrm rot="8549104">
                  <a:off x="2887641" y="2151457"/>
                  <a:ext cx="3325160" cy="1779413"/>
                  <a:chOff x="924825" y="2193802"/>
                  <a:chExt cx="6392166" cy="3420679"/>
                </a:xfrm>
                <a:effectLst>
                  <a:glow rad="127000">
                    <a:schemeClr val="bg2"/>
                  </a:glow>
                </a:effectLst>
              </p:grpSpPr>
              <p:sp>
                <p:nvSpPr>
                  <p:cNvPr id="41" name="椭圆 40"/>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椭圆 42"/>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5" name="椭圆 44"/>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3" name="组合 62"/>
                <p:cNvGrpSpPr/>
                <p:nvPr/>
              </p:nvGrpSpPr>
              <p:grpSpPr>
                <a:xfrm rot="15384708">
                  <a:off x="5830133" y="1802016"/>
                  <a:ext cx="3325160" cy="1873522"/>
                  <a:chOff x="924825" y="2012891"/>
                  <a:chExt cx="6392166" cy="3601590"/>
                </a:xfrm>
                <a:effectLst>
                  <a:glow rad="127000">
                    <a:schemeClr val="bg2"/>
                  </a:glow>
                </a:effectLst>
              </p:grpSpPr>
              <p:sp>
                <p:nvSpPr>
                  <p:cNvPr id="64" name="椭圆 63"/>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5" name="椭圆 64"/>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9" name="椭圆 68"/>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a:xfrm>
                <a:off x="4633990" y="2219552"/>
                <a:ext cx="1153310" cy="355288"/>
              </a:xfrm>
              <a:prstGeom prst="rect">
                <a:avLst/>
              </a:prstGeom>
              <a:noFill/>
            </p:spPr>
            <p:txBody>
              <a:bodyPr wrap="square" rtlCol="0">
                <a:spAutoFit/>
              </a:bodyPr>
              <a:lstStyle/>
              <a:p>
                <a:r>
                  <a:rPr lang="en-US" altLang="zh-CN" sz="1200" dirty="0">
                    <a:solidFill>
                      <a:schemeClr val="bg2">
                        <a:lumMod val="50000"/>
                      </a:schemeClr>
                    </a:solidFill>
                    <a:latin typeface="Microsoft YaHei" panose="020B0503020204020204" pitchFamily="34" charset="-122"/>
                    <a:ea typeface="Microsoft YaHei" panose="020B0503020204020204" pitchFamily="34" charset="-122"/>
                  </a:rPr>
                  <a:t>similar 1</a:t>
                </a:r>
                <a:endParaRPr lang="en-US" altLang="zh-CN" sz="1200" dirty="0">
                  <a:solidFill>
                    <a:schemeClr val="bg2">
                      <a:lumMod val="50000"/>
                    </a:schemeClr>
                  </a:solidFill>
                  <a:latin typeface="Microsoft YaHei" panose="020B0503020204020204" pitchFamily="34" charset="-122"/>
                  <a:ea typeface="Microsoft YaHei" panose="020B0503020204020204" pitchFamily="34" charset="-122"/>
                </a:endParaRPr>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206" y="3016907"/>
              <a:ext cx="1116521" cy="1116521"/>
            </a:xfrm>
            <a:prstGeom prst="rect">
              <a:avLst/>
            </a:prstGeom>
          </p:spPr>
        </p:pic>
      </p:grpSp>
      <p:grpSp>
        <p:nvGrpSpPr>
          <p:cNvPr id="98" name="组合 97"/>
          <p:cNvGrpSpPr/>
          <p:nvPr/>
        </p:nvGrpSpPr>
        <p:grpSpPr>
          <a:xfrm>
            <a:off x="7610475" y="130810"/>
            <a:ext cx="3712845" cy="3521075"/>
            <a:chOff x="3119630" y="1356961"/>
            <a:chExt cx="4588205" cy="4333803"/>
          </a:xfrm>
        </p:grpSpPr>
        <p:grpSp>
          <p:nvGrpSpPr>
            <p:cNvPr id="99" name="组合 98"/>
            <p:cNvGrpSpPr/>
            <p:nvPr/>
          </p:nvGrpSpPr>
          <p:grpSpPr>
            <a:xfrm>
              <a:off x="3119630" y="1356961"/>
              <a:ext cx="4588205" cy="4333803"/>
              <a:chOff x="3119630" y="1356961"/>
              <a:chExt cx="4805804" cy="4539337"/>
            </a:xfrm>
          </p:grpSpPr>
          <p:grpSp>
            <p:nvGrpSpPr>
              <p:cNvPr id="100" name="组合 99"/>
              <p:cNvGrpSpPr/>
              <p:nvPr/>
            </p:nvGrpSpPr>
            <p:grpSpPr>
              <a:xfrm>
                <a:off x="3119630" y="1356961"/>
                <a:ext cx="4805804" cy="4539337"/>
                <a:chOff x="2958265" y="1092389"/>
                <a:chExt cx="5473138" cy="5169669"/>
              </a:xfrm>
            </p:grpSpPr>
            <p:sp>
              <p:nvSpPr>
                <p:cNvPr id="101" name="矩形 4"/>
                <p:cNvSpPr/>
                <p:nvPr/>
              </p:nvSpPr>
              <p:spPr>
                <a:xfrm rot="7281351">
                  <a:off x="6104269" y="3931472"/>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2" name="矩形 4"/>
                <p:cNvSpPr/>
                <p:nvPr/>
              </p:nvSpPr>
              <p:spPr>
                <a:xfrm>
                  <a:off x="4933392" y="1602319"/>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3" name="矩形 4"/>
                <p:cNvSpPr/>
                <p:nvPr/>
              </p:nvSpPr>
              <p:spPr>
                <a:xfrm rot="3184689">
                  <a:off x="3601624" y="3986244"/>
                  <a:ext cx="2660721" cy="1299143"/>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BFBFBF"/>
                </a:solidFill>
                <a:ln w="25400" cap="flat" cmpd="sng" algn="ctr">
                  <a:solidFill>
                    <a:sysClr val="window" lastClr="FFFFFF"/>
                  </a:solid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nvGrpSpPr>
                <p:cNvPr id="104" name="组合 103"/>
                <p:cNvGrpSpPr/>
                <p:nvPr/>
              </p:nvGrpSpPr>
              <p:grpSpPr>
                <a:xfrm rot="1388479">
                  <a:off x="4744657" y="4250699"/>
                  <a:ext cx="3325160" cy="2011359"/>
                  <a:chOff x="924825" y="1747918"/>
                  <a:chExt cx="6392166" cy="3866563"/>
                </a:xfrm>
                <a:effectLst>
                  <a:glow rad="127000">
                    <a:schemeClr val="bg2"/>
                  </a:glow>
                </a:effectLst>
              </p:grpSpPr>
              <p:sp>
                <p:nvSpPr>
                  <p:cNvPr id="105" name="椭圆 104"/>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6" name="椭圆 105"/>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7"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08" name="椭圆 107"/>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0" name="椭圆 109"/>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rot="8549104">
                  <a:off x="2958265" y="2127473"/>
                  <a:ext cx="3325160" cy="2011359"/>
                  <a:chOff x="924825" y="1747918"/>
                  <a:chExt cx="6392166" cy="3866563"/>
                </a:xfrm>
                <a:effectLst>
                  <a:glow rad="127000">
                    <a:schemeClr val="bg2"/>
                  </a:glow>
                </a:effectLst>
              </p:grpSpPr>
              <p:sp>
                <p:nvSpPr>
                  <p:cNvPr id="112" name="椭圆 111"/>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3" name="椭圆 112"/>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4"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5" name="椭圆 114"/>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椭圆 115"/>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17" name="椭圆 116"/>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p:cNvGrpSpPr/>
                <p:nvPr/>
              </p:nvGrpSpPr>
              <p:grpSpPr>
                <a:xfrm rot="15384708">
                  <a:off x="5763144" y="1749289"/>
                  <a:ext cx="3325160" cy="2011359"/>
                  <a:chOff x="924825" y="1747918"/>
                  <a:chExt cx="6392166" cy="3866563"/>
                </a:xfrm>
                <a:effectLst>
                  <a:glow rad="127000">
                    <a:schemeClr val="bg2"/>
                  </a:glow>
                </a:effectLst>
              </p:grpSpPr>
              <p:sp>
                <p:nvSpPr>
                  <p:cNvPr id="119" name="椭圆 118"/>
                  <p:cNvSpPr/>
                  <p:nvPr/>
                </p:nvSpPr>
                <p:spPr>
                  <a:xfrm>
                    <a:off x="924825" y="3094201"/>
                    <a:ext cx="2520280" cy="2520280"/>
                  </a:xfrm>
                  <a:prstGeom prst="ellipse">
                    <a:avLst/>
                  </a:pr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0" name="椭圆 119"/>
                  <p:cNvSpPr/>
                  <p:nvPr/>
                </p:nvSpPr>
                <p:spPr>
                  <a:xfrm>
                    <a:off x="4250464" y="2193802"/>
                    <a:ext cx="3066527" cy="3241849"/>
                  </a:xfrm>
                  <a:prstGeom prst="ellipse">
                    <a:avLst/>
                  </a:prstGeom>
                  <a:gradFill flip="none" rotWithShape="1">
                    <a:gsLst>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1" name="矩形 4"/>
                  <p:cNvSpPr/>
                  <p:nvPr/>
                </p:nvSpPr>
                <p:spPr>
                  <a:xfrm rot="20235757">
                    <a:off x="1272818" y="2348763"/>
                    <a:ext cx="5382061" cy="2627885"/>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solidFill>
                    <a:srgbClr val="2F5597"/>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2" name="椭圆 121"/>
                  <p:cNvSpPr/>
                  <p:nvPr/>
                </p:nvSpPr>
                <p:spPr>
                  <a:xfrm>
                    <a:off x="1103655" y="327303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850075" y="1747918"/>
                    <a:ext cx="2716506" cy="2716506"/>
                  </a:xfrm>
                  <a:prstGeom prst="ellipse">
                    <a:avLst/>
                  </a:prstGeom>
                  <a:solidFill>
                    <a:schemeClr val="bg1">
                      <a:lumMod val="75000"/>
                    </a:schemeClr>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4" name="椭圆 123"/>
                  <p:cNvSpPr/>
                  <p:nvPr/>
                </p:nvSpPr>
                <p:spPr>
                  <a:xfrm>
                    <a:off x="4127018" y="2012891"/>
                    <a:ext cx="2162620" cy="21626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5" name="文本框 124"/>
              <p:cNvSpPr txBox="1"/>
              <p:nvPr/>
            </p:nvSpPr>
            <p:spPr>
              <a:xfrm>
                <a:off x="4517276" y="2196630"/>
                <a:ext cx="1153310" cy="355288"/>
              </a:xfrm>
              <a:prstGeom prst="rect">
                <a:avLst/>
              </a:prstGeom>
              <a:noFill/>
            </p:spPr>
            <p:txBody>
              <a:bodyPr wrap="square" rtlCol="0">
                <a:spAutoFit/>
              </a:bodyPr>
              <a:lstStyle/>
              <a:p>
                <a:r>
                  <a:rPr lang="en-US" altLang="zh-CN" sz="1200" dirty="0">
                    <a:solidFill>
                      <a:schemeClr val="bg2">
                        <a:lumMod val="50000"/>
                      </a:schemeClr>
                    </a:solidFill>
                    <a:latin typeface="Microsoft YaHei" panose="020B0503020204020204" pitchFamily="34" charset="-122"/>
                    <a:ea typeface="Microsoft YaHei" panose="020B0503020204020204" pitchFamily="34" charset="-122"/>
                  </a:rPr>
                  <a:t>similar 1</a:t>
                </a:r>
                <a:endParaRPr lang="en-US" altLang="zh-CN" sz="1200" dirty="0">
                  <a:solidFill>
                    <a:schemeClr val="bg2">
                      <a:lumMod val="50000"/>
                    </a:schemeClr>
                  </a:solidFill>
                  <a:latin typeface="Microsoft YaHei" panose="020B0503020204020204" pitchFamily="34" charset="-122"/>
                  <a:ea typeface="Microsoft YaHei" panose="020B0503020204020204" pitchFamily="34" charset="-122"/>
                </a:endParaRPr>
              </a:p>
            </p:txBody>
          </p:sp>
        </p:grpSp>
        <p:pic>
          <p:nvPicPr>
            <p:cNvPr id="126" name="图片 1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206" y="3016907"/>
              <a:ext cx="1116521" cy="1116521"/>
            </a:xfrm>
            <a:prstGeom prst="rect">
              <a:avLst/>
            </a:prstGeom>
          </p:spPr>
        </p:pic>
      </p:grpSp>
      <p:cxnSp>
        <p:nvCxnSpPr>
          <p:cNvPr id="134" name="直接箭头连接符 133"/>
          <p:cNvCxnSpPr/>
          <p:nvPr/>
        </p:nvCxnSpPr>
        <p:spPr>
          <a:xfrm flipV="1">
            <a:off x="4168775" y="2207260"/>
            <a:ext cx="3164840" cy="37020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881933" y="356533"/>
            <a:ext cx="10510685" cy="0"/>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8"/>
          <p:cNvSpPr txBox="1"/>
          <p:nvPr/>
        </p:nvSpPr>
        <p:spPr>
          <a:xfrm>
            <a:off x="4705350" y="172085"/>
            <a:ext cx="2928620" cy="368935"/>
          </a:xfrm>
          <a:prstGeom prst="rect">
            <a:avLst/>
          </a:prstGeom>
          <a:noFill/>
        </p:spPr>
        <p:txBody>
          <a:bodyPr wrap="square" lIns="0" tIns="0" rIns="0" bIns="0" rtlCol="0" anchor="ctr">
            <a:spAutoFit/>
          </a:bodyPr>
          <a:p>
            <a:pPr fontAlgn="ctr"/>
            <a:r>
              <a:rPr lang="en-US" altLang="zh-CN" sz="2400" dirty="0">
                <a:solidFill>
                  <a:srgbClr val="000000"/>
                </a:solidFill>
                <a:latin typeface="Times New Roman" panose="02020603050405020304" charset="0"/>
                <a:cs typeface="Times New Roman" panose="02020603050405020304" charset="0"/>
                <a:sym typeface="+mn-ea"/>
              </a:rPr>
              <a:t>review of last paper</a:t>
            </a:r>
            <a:endParaRPr lang="zh-CN" altLang="en-US" sz="3200" dirty="0">
              <a:solidFill>
                <a:schemeClr val="tx1">
                  <a:lumMod val="75000"/>
                  <a:lumOff val="2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4" name="文本框 13"/>
          <p:cNvSpPr txBox="1"/>
          <p:nvPr/>
        </p:nvSpPr>
        <p:spPr>
          <a:xfrm>
            <a:off x="458234" y="451530"/>
            <a:ext cx="582211" cy="456279"/>
          </a:xfrm>
          <a:prstGeom prst="rect">
            <a:avLst/>
          </a:prstGeom>
          <a:noFill/>
        </p:spPr>
        <p:txBody>
          <a:bodyPr wrap="none" rtlCol="0">
            <a:spAutoFit/>
          </a:bodyPr>
          <a:lstStyle/>
          <a:p>
            <a:r>
              <a:rPr lang="en-US" altLang="zh-CN" sz="2365" b="1" dirty="0">
                <a:solidFill>
                  <a:schemeClr val="bg2">
                    <a:lumMod val="10000"/>
                  </a:schemeClr>
                </a:solidFill>
                <a:latin typeface="Bodoni MT Black" panose="02070A03080606020203" pitchFamily="18" charset="0"/>
                <a:cs typeface="+mn-ea"/>
              </a:rPr>
              <a:t>01</a:t>
            </a:r>
            <a:endParaRPr lang="zh-CN" altLang="en-US" sz="2365" b="1" dirty="0">
              <a:solidFill>
                <a:schemeClr val="bg2">
                  <a:lumMod val="10000"/>
                </a:schemeClr>
              </a:solidFill>
              <a:latin typeface="Bodoni MT Black" panose="02070A03080606020203" pitchFamily="18" charset="0"/>
              <a:cs typeface="+mn-ea"/>
            </a:endParaRPr>
          </a:p>
        </p:txBody>
      </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750" fill="hold"/>
                                        <p:tgtEl>
                                          <p:spTgt spid="21"/>
                                        </p:tgtEl>
                                        <p:attrNameLst>
                                          <p:attrName>ppt_w</p:attrName>
                                        </p:attrNameLst>
                                      </p:cBhvr>
                                      <p:tavLst>
                                        <p:tav tm="0">
                                          <p:val>
                                            <p:fltVal val="0"/>
                                          </p:val>
                                        </p:tav>
                                        <p:tav tm="100000">
                                          <p:val>
                                            <p:strVal val="#ppt_w"/>
                                          </p:val>
                                        </p:tav>
                                      </p:tavLst>
                                    </p:anim>
                                    <p:anim calcmode="lin" valueType="num">
                                      <p:cBhvr>
                                        <p:cTn id="8" dur="1750" fill="hold"/>
                                        <p:tgtEl>
                                          <p:spTgt spid="21"/>
                                        </p:tgtEl>
                                        <p:attrNameLst>
                                          <p:attrName>ppt_h</p:attrName>
                                        </p:attrNameLst>
                                      </p:cBhvr>
                                      <p:tavLst>
                                        <p:tav tm="0">
                                          <p:val>
                                            <p:fltVal val="0"/>
                                          </p:val>
                                        </p:tav>
                                        <p:tav tm="100000">
                                          <p:val>
                                            <p:strVal val="#ppt_h"/>
                                          </p:val>
                                        </p:tav>
                                      </p:tavLst>
                                    </p:anim>
                                    <p:anim calcmode="lin" valueType="num">
                                      <p:cBhvr>
                                        <p:cTn id="9" dur="1750" fill="hold"/>
                                        <p:tgtEl>
                                          <p:spTgt spid="21"/>
                                        </p:tgtEl>
                                        <p:attrNameLst>
                                          <p:attrName>style.rotation</p:attrName>
                                        </p:attrNameLst>
                                      </p:cBhvr>
                                      <p:tavLst>
                                        <p:tav tm="0">
                                          <p:val>
                                            <p:fltVal val="90"/>
                                          </p:val>
                                        </p:tav>
                                        <p:tav tm="100000">
                                          <p:val>
                                            <p:fltVal val="0"/>
                                          </p:val>
                                        </p:tav>
                                      </p:tavLst>
                                    </p:anim>
                                    <p:animEffect transition="in" filter="fade">
                                      <p:cBhvr>
                                        <p:cTn id="10" dur="1750"/>
                                        <p:tgtEl>
                                          <p:spTgt spid="21"/>
                                        </p:tgtEl>
                                      </p:cBhvr>
                                    </p:animEffect>
                                  </p:childTnLst>
                                </p:cTn>
                              </p:par>
                            </p:childTnLst>
                          </p:cTn>
                        </p:par>
                        <p:par>
                          <p:cTn id="11" fill="hold">
                            <p:stCondLst>
                              <p:cond delay="2000"/>
                            </p:stCondLst>
                            <p:childTnLst>
                              <p:par>
                                <p:cTn id="12" presetID="31" presetClass="entr" presetSubtype="0" fill="hold" nodeType="afterEffect">
                                  <p:stCondLst>
                                    <p:cond delay="0"/>
                                  </p:stCondLst>
                                  <p:childTnLst>
                                    <p:set>
                                      <p:cBhvr>
                                        <p:cTn id="13" dur="1" fill="hold">
                                          <p:stCondLst>
                                            <p:cond delay="0"/>
                                          </p:stCondLst>
                                        </p:cTn>
                                        <p:tgtEl>
                                          <p:spTgt spid="98"/>
                                        </p:tgtEl>
                                        <p:attrNameLst>
                                          <p:attrName>style.visibility</p:attrName>
                                        </p:attrNameLst>
                                      </p:cBhvr>
                                      <p:to>
                                        <p:strVal val="visible"/>
                                      </p:to>
                                    </p:set>
                                    <p:anim calcmode="lin" valueType="num">
                                      <p:cBhvr>
                                        <p:cTn id="14" dur="1750" fill="hold"/>
                                        <p:tgtEl>
                                          <p:spTgt spid="98"/>
                                        </p:tgtEl>
                                        <p:attrNameLst>
                                          <p:attrName>ppt_w</p:attrName>
                                        </p:attrNameLst>
                                      </p:cBhvr>
                                      <p:tavLst>
                                        <p:tav tm="0">
                                          <p:val>
                                            <p:fltVal val="0"/>
                                          </p:val>
                                        </p:tav>
                                        <p:tav tm="100000">
                                          <p:val>
                                            <p:strVal val="#ppt_w"/>
                                          </p:val>
                                        </p:tav>
                                      </p:tavLst>
                                    </p:anim>
                                    <p:anim calcmode="lin" valueType="num">
                                      <p:cBhvr>
                                        <p:cTn id="15" dur="1750" fill="hold"/>
                                        <p:tgtEl>
                                          <p:spTgt spid="98"/>
                                        </p:tgtEl>
                                        <p:attrNameLst>
                                          <p:attrName>ppt_h</p:attrName>
                                        </p:attrNameLst>
                                      </p:cBhvr>
                                      <p:tavLst>
                                        <p:tav tm="0">
                                          <p:val>
                                            <p:fltVal val="0"/>
                                          </p:val>
                                        </p:tav>
                                        <p:tav tm="100000">
                                          <p:val>
                                            <p:strVal val="#ppt_h"/>
                                          </p:val>
                                        </p:tav>
                                      </p:tavLst>
                                    </p:anim>
                                    <p:anim calcmode="lin" valueType="num">
                                      <p:cBhvr>
                                        <p:cTn id="16" dur="1750" fill="hold"/>
                                        <p:tgtEl>
                                          <p:spTgt spid="98"/>
                                        </p:tgtEl>
                                        <p:attrNameLst>
                                          <p:attrName>style.rotation</p:attrName>
                                        </p:attrNameLst>
                                      </p:cBhvr>
                                      <p:tavLst>
                                        <p:tav tm="0">
                                          <p:val>
                                            <p:fltVal val="90"/>
                                          </p:val>
                                        </p:tav>
                                        <p:tav tm="100000">
                                          <p:val>
                                            <p:fltVal val="0"/>
                                          </p:val>
                                        </p:tav>
                                      </p:tavLst>
                                    </p:anim>
                                    <p:animEffect transition="in" filter="fade">
                                      <p:cBhvr>
                                        <p:cTn id="17" dur="175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502285" y="1193800"/>
            <a:ext cx="6389370" cy="583565"/>
          </a:xfrm>
          <a:prstGeom prst="rect">
            <a:avLst/>
          </a:prstGeom>
          <a:noFill/>
        </p:spPr>
        <p:txBody>
          <a:bodyPr wrap="square" rtlCol="0" anchor="t">
            <a:spAutoFit/>
          </a:bodyPr>
          <a:p>
            <a:r>
              <a:rPr lang="zh-CN" altLang="en-US" sz="3200">
                <a:latin typeface="Times New Roman" panose="02020603050405020304" charset="0"/>
                <a:cs typeface="Times New Roman" panose="02020603050405020304" charset="0"/>
              </a:rPr>
              <a:t>Official definition </a:t>
            </a:r>
            <a:r>
              <a:rPr lang="en-US" altLang="zh-CN" sz="3200">
                <a:latin typeface="Times New Roman" panose="02020603050405020304" charset="0"/>
                <a:cs typeface="Times New Roman" panose="02020603050405020304" charset="0"/>
              </a:rPr>
              <a:t>of situation testing</a:t>
            </a:r>
            <a:endParaRPr lang="en-US" altLang="zh-CN" sz="3200">
              <a:latin typeface="Times New Roman" panose="02020603050405020304" charset="0"/>
              <a:cs typeface="Times New Roman" panose="02020603050405020304" charset="0"/>
            </a:endParaRPr>
          </a:p>
        </p:txBody>
      </p:sp>
      <p:sp>
        <p:nvSpPr>
          <p:cNvPr id="36" name="文本框 35"/>
          <p:cNvSpPr txBox="1"/>
          <p:nvPr/>
        </p:nvSpPr>
        <p:spPr>
          <a:xfrm>
            <a:off x="610235" y="2555240"/>
            <a:ext cx="10760710" cy="1322070"/>
          </a:xfrm>
          <a:prstGeom prst="rect">
            <a:avLst/>
          </a:prstGeom>
          <a:noFill/>
        </p:spPr>
        <p:txBody>
          <a:bodyPr wrap="square" rtlCol="0" anchor="t">
            <a:spAutoFit/>
          </a:bodyPr>
          <a:p>
            <a:r>
              <a:rPr lang="zh-CN" altLang="en-US" sz="2000"/>
              <a:t>For any individual, we find pairs of tuples from the dataset with similar characteristics apart from belonging or not to the protected-by-law group and assign them in two groups. The individual is considered as </a:t>
            </a:r>
            <a:r>
              <a:rPr lang="zh-CN" altLang="en-US" sz="2000" b="1"/>
              <a:t>discriminated </a:t>
            </a:r>
            <a:r>
              <a:rPr lang="zh-CN" altLang="en-US" sz="2000"/>
              <a:t>if </a:t>
            </a:r>
            <a:r>
              <a:rPr lang="zh-CN" altLang="en-US" sz="2000" b="1"/>
              <a:t>significant di</a:t>
            </a:r>
            <a:r>
              <a:rPr lang="en-US" altLang="zh-CN" sz="2000" b="1"/>
              <a:t>ff</a:t>
            </a:r>
            <a:r>
              <a:rPr lang="zh-CN" altLang="en-US" sz="2000" b="1"/>
              <a:t>erence </a:t>
            </a:r>
            <a:r>
              <a:rPr lang="zh-CN" altLang="en-US" sz="2000"/>
              <a:t>is observed between the decisions from the two groups.</a:t>
            </a:r>
            <a:endParaRPr lang="zh-CN" altLang="en-US" sz="2000"/>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502285" y="1193800"/>
            <a:ext cx="6389370" cy="583565"/>
          </a:xfrm>
          <a:prstGeom prst="rect">
            <a:avLst/>
          </a:prstGeom>
          <a:noFill/>
        </p:spPr>
        <p:txBody>
          <a:bodyPr wrap="square" rtlCol="0" anchor="t">
            <a:spAutoFit/>
          </a:bodyPr>
          <a:p>
            <a:r>
              <a:rPr lang="zh-CN" altLang="en-US" sz="3200">
                <a:latin typeface="Times New Roman" panose="02020603050405020304" charset="0"/>
                <a:cs typeface="Times New Roman" panose="02020603050405020304" charset="0"/>
              </a:rPr>
              <a:t>Official definition </a:t>
            </a:r>
            <a:r>
              <a:rPr lang="en-US" altLang="zh-CN" sz="3200">
                <a:latin typeface="Times New Roman" panose="02020603050405020304" charset="0"/>
                <a:cs typeface="Times New Roman" panose="02020603050405020304" charset="0"/>
              </a:rPr>
              <a:t>of situation testing</a:t>
            </a:r>
            <a:endParaRPr lang="en-US" altLang="zh-CN" sz="3200">
              <a:latin typeface="Times New Roman" panose="02020603050405020304" charset="0"/>
              <a:cs typeface="Times New Roman" panose="02020603050405020304" charset="0"/>
            </a:endParaRPr>
          </a:p>
        </p:txBody>
      </p:sp>
      <p:sp>
        <p:nvSpPr>
          <p:cNvPr id="2" name="文本框 1"/>
          <p:cNvSpPr txBox="1"/>
          <p:nvPr/>
        </p:nvSpPr>
        <p:spPr>
          <a:xfrm>
            <a:off x="1267460" y="2162175"/>
            <a:ext cx="9656445" cy="1014730"/>
          </a:xfrm>
          <a:prstGeom prst="rect">
            <a:avLst/>
          </a:prstGeom>
          <a:noFill/>
        </p:spPr>
        <p:txBody>
          <a:bodyPr wrap="square" rtlCol="0" anchor="t">
            <a:spAutoFit/>
          </a:bodyPr>
          <a:p>
            <a:r>
              <a:rPr lang="zh-CN" altLang="en-US" sz="2000"/>
              <a:t>Situation testing involves</a:t>
            </a:r>
            <a:r>
              <a:rPr lang="en-US" altLang="zh-CN" sz="2000"/>
              <a:t>:</a:t>
            </a:r>
            <a:endParaRPr lang="en-US" altLang="zh-CN" sz="2000"/>
          </a:p>
          <a:p>
            <a:r>
              <a:rPr lang="en-US" altLang="zh-CN" sz="2000"/>
              <a:t>1. </a:t>
            </a:r>
            <a:r>
              <a:rPr lang="zh-CN" altLang="en-US" sz="2000"/>
              <a:t>direct observation of </a:t>
            </a:r>
            <a:r>
              <a:rPr lang="zh-CN" altLang="en-US" sz="2000" b="1"/>
              <a:t>unequal treatment </a:t>
            </a:r>
            <a:r>
              <a:rPr lang="zh-CN" altLang="en-US" sz="2000"/>
              <a:t>of the </a:t>
            </a:r>
            <a:r>
              <a:rPr lang="zh-CN" altLang="en-US" sz="2000" b="1"/>
              <a:t>equals</a:t>
            </a:r>
            <a:r>
              <a:rPr lang="zh-CN" altLang="en-US" sz="2000"/>
              <a:t>;</a:t>
            </a:r>
            <a:endParaRPr lang="zh-CN" altLang="en-US" sz="2000"/>
          </a:p>
          <a:p>
            <a:r>
              <a:rPr lang="en-US" altLang="zh-CN" sz="2000"/>
              <a:t>2. </a:t>
            </a:r>
            <a:r>
              <a:rPr lang="zh-CN" altLang="en-US" sz="2000"/>
              <a:t>a </a:t>
            </a:r>
            <a:r>
              <a:rPr lang="zh-CN" altLang="en-US" sz="2000" b="1"/>
              <a:t>simple</a:t>
            </a:r>
            <a:r>
              <a:rPr lang="zh-CN" altLang="en-US" sz="2000"/>
              <a:t>, concrete formulation with large </a:t>
            </a:r>
            <a:r>
              <a:rPr lang="zh-CN" altLang="en-US" sz="2000" b="1"/>
              <a:t>narrative </a:t>
            </a:r>
            <a:r>
              <a:rPr lang="zh-CN" altLang="en-US" sz="2000"/>
              <a:t>power</a:t>
            </a:r>
            <a:endParaRPr lang="zh-CN" altLang="en-US" sz="2000"/>
          </a:p>
        </p:txBody>
      </p:sp>
      <p:sp>
        <p:nvSpPr>
          <p:cNvPr id="4" name="文本框 3"/>
          <p:cNvSpPr txBox="1"/>
          <p:nvPr/>
        </p:nvSpPr>
        <p:spPr>
          <a:xfrm>
            <a:off x="1267460" y="3867150"/>
            <a:ext cx="8317230" cy="922020"/>
          </a:xfrm>
          <a:prstGeom prst="rect">
            <a:avLst/>
          </a:prstGeom>
          <a:noFill/>
        </p:spPr>
        <p:txBody>
          <a:bodyPr wrap="square" rtlCol="0" anchor="t">
            <a:spAutoFit/>
          </a:bodyPr>
          <a:p>
            <a:r>
              <a:rPr lang="zh-CN" altLang="en-US"/>
              <a:t>This method proves the </a:t>
            </a:r>
            <a:r>
              <a:rPr lang="zh-CN" altLang="en-US" b="1"/>
              <a:t>unequal </a:t>
            </a:r>
            <a:r>
              <a:rPr lang="zh-CN" altLang="en-US"/>
              <a:t>treatment against </a:t>
            </a:r>
            <a:r>
              <a:rPr lang="zh-CN" altLang="en-US" b="1"/>
              <a:t>a certain person/group</a:t>
            </a:r>
            <a:r>
              <a:rPr lang="zh-CN" altLang="en-US"/>
              <a:t> with a </a:t>
            </a:r>
            <a:r>
              <a:rPr lang="zh-CN" altLang="en-US" b="1"/>
              <a:t>certain protected ground</a:t>
            </a:r>
            <a:r>
              <a:rPr lang="zh-CN" altLang="en-US"/>
              <a:t> in a comparable situation, when another person/group with </a:t>
            </a:r>
            <a:r>
              <a:rPr lang="zh-CN" altLang="en-US" b="1"/>
              <a:t>different and contrary characteristics</a:t>
            </a:r>
            <a:r>
              <a:rPr lang="zh-CN" altLang="en-US"/>
              <a:t> receives </a:t>
            </a:r>
            <a:r>
              <a:rPr lang="zh-CN" altLang="en-US" b="1"/>
              <a:t>favorable </a:t>
            </a:r>
            <a:r>
              <a:rPr lang="zh-CN" altLang="en-US"/>
              <a:t>treatment.</a:t>
            </a:r>
            <a:endParaRPr lang="zh-CN" altLang="en-US"/>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502285" y="1193800"/>
            <a:ext cx="6389370" cy="583565"/>
          </a:xfrm>
          <a:prstGeom prst="rect">
            <a:avLst/>
          </a:prstGeom>
          <a:noFill/>
        </p:spPr>
        <p:txBody>
          <a:bodyPr wrap="square" rtlCol="0" anchor="t">
            <a:spAutoFit/>
          </a:bodyPr>
          <a:p>
            <a:r>
              <a:rPr lang="zh-CN" altLang="en-US" sz="3200">
                <a:latin typeface="Times New Roman" panose="02020603050405020304" charset="0"/>
                <a:cs typeface="Times New Roman" panose="02020603050405020304" charset="0"/>
              </a:rPr>
              <a:t>Official definition </a:t>
            </a:r>
            <a:r>
              <a:rPr lang="en-US" altLang="zh-CN" sz="3200">
                <a:latin typeface="Times New Roman" panose="02020603050405020304" charset="0"/>
                <a:cs typeface="Times New Roman" panose="02020603050405020304" charset="0"/>
              </a:rPr>
              <a:t>of situation testing</a:t>
            </a:r>
            <a:endParaRPr lang="en-US" altLang="zh-CN" sz="3200">
              <a:latin typeface="Times New Roman" panose="02020603050405020304" charset="0"/>
              <a:cs typeface="Times New Roman" panose="02020603050405020304" charset="0"/>
            </a:endParaRPr>
          </a:p>
        </p:txBody>
      </p:sp>
      <p:sp>
        <p:nvSpPr>
          <p:cNvPr id="5" name="文本框 4"/>
          <p:cNvSpPr txBox="1"/>
          <p:nvPr/>
        </p:nvSpPr>
        <p:spPr>
          <a:xfrm>
            <a:off x="1482090" y="2117725"/>
            <a:ext cx="8369300" cy="706755"/>
          </a:xfrm>
          <a:prstGeom prst="rect">
            <a:avLst/>
          </a:prstGeom>
          <a:noFill/>
        </p:spPr>
        <p:txBody>
          <a:bodyPr wrap="square" rtlCol="0" anchor="t">
            <a:spAutoFit/>
          </a:bodyPr>
          <a:p>
            <a:r>
              <a:rPr lang="zh-CN" altLang="en-US" sz="2000" b="1"/>
              <a:t>Pairs </a:t>
            </a:r>
            <a:r>
              <a:rPr lang="zh-CN" altLang="en-US" sz="2000"/>
              <a:t>used in situation testing are formed in a way that makes them differ on the basis of </a:t>
            </a:r>
            <a:r>
              <a:rPr lang="zh-CN" altLang="en-US" sz="2000" b="1"/>
              <a:t>one unique characteristic which is protected by law.</a:t>
            </a:r>
            <a:endParaRPr lang="zh-CN" altLang="en-US" sz="2000" b="1"/>
          </a:p>
        </p:txBody>
      </p:sp>
      <p:sp>
        <p:nvSpPr>
          <p:cNvPr id="6" name="文本框 5"/>
          <p:cNvSpPr txBox="1"/>
          <p:nvPr/>
        </p:nvSpPr>
        <p:spPr>
          <a:xfrm>
            <a:off x="1482090" y="3308350"/>
            <a:ext cx="10252710" cy="922020"/>
          </a:xfrm>
          <a:prstGeom prst="rect">
            <a:avLst/>
          </a:prstGeom>
          <a:noFill/>
        </p:spPr>
        <p:txBody>
          <a:bodyPr wrap="square" rtlCol="0" anchor="t">
            <a:spAutoFit/>
          </a:bodyPr>
          <a:p>
            <a:r>
              <a:rPr lang="zh-CN" altLang="en-US"/>
              <a:t>On the other hand, the </a:t>
            </a:r>
            <a:r>
              <a:rPr lang="zh-CN" altLang="en-US" b="1"/>
              <a:t>candidates </a:t>
            </a:r>
            <a:r>
              <a:rPr lang="zh-CN" altLang="en-US"/>
              <a:t>participating in situation testing should be consistent in the representation of people who had been exposed to discriminatory treatment due to their </a:t>
            </a:r>
            <a:r>
              <a:rPr lang="zh-CN" altLang="en-US" b="1"/>
              <a:t>personal characteristic</a:t>
            </a:r>
            <a:endParaRPr lang="zh-CN" altLang="en-US" b="1"/>
          </a:p>
        </p:txBody>
      </p:sp>
      <p:sp>
        <p:nvSpPr>
          <p:cNvPr id="7" name="文本框 6"/>
          <p:cNvSpPr txBox="1"/>
          <p:nvPr/>
        </p:nvSpPr>
        <p:spPr>
          <a:xfrm>
            <a:off x="1482090" y="4752975"/>
            <a:ext cx="10728960" cy="1014730"/>
          </a:xfrm>
          <a:prstGeom prst="rect">
            <a:avLst/>
          </a:prstGeom>
          <a:noFill/>
        </p:spPr>
        <p:txBody>
          <a:bodyPr wrap="square" rtlCol="0" anchor="t">
            <a:spAutoFit/>
          </a:bodyPr>
          <a:p>
            <a:r>
              <a:rPr lang="zh-CN" altLang="en-US" sz="2000"/>
              <a:t>Other than the name used in </a:t>
            </a:r>
            <a:r>
              <a:rPr lang="en-US" altLang="zh-CN" sz="2000"/>
              <a:t>my presentation</a:t>
            </a:r>
            <a:r>
              <a:rPr lang="zh-CN" altLang="en-US" sz="2000"/>
              <a:t>, situation testing may be encountered under different names, such as </a:t>
            </a:r>
            <a:r>
              <a:rPr lang="zh-CN" altLang="en-US" sz="2000" b="1"/>
              <a:t>situation tests</a:t>
            </a:r>
            <a:r>
              <a:rPr lang="zh-CN" altLang="en-US" sz="2000"/>
              <a:t>, </a:t>
            </a:r>
            <a:r>
              <a:rPr lang="zh-CN" altLang="en-US" sz="2000" b="1"/>
              <a:t>testing</a:t>
            </a:r>
            <a:r>
              <a:rPr lang="zh-CN" altLang="en-US" sz="2000"/>
              <a:t>, </a:t>
            </a:r>
            <a:r>
              <a:rPr lang="zh-CN" altLang="en-US" sz="2000" b="1"/>
              <a:t>audition</a:t>
            </a:r>
            <a:r>
              <a:rPr lang="zh-CN" altLang="en-US" sz="2000"/>
              <a:t>, </a:t>
            </a:r>
            <a:r>
              <a:rPr lang="zh-CN" altLang="en-US" sz="2000" b="1"/>
              <a:t>pairingcomparative</a:t>
            </a:r>
            <a:endParaRPr lang="zh-CN" altLang="en-US" sz="2000" b="1"/>
          </a:p>
          <a:p>
            <a:r>
              <a:rPr lang="zh-CN" altLang="en-US" sz="2000" b="1"/>
              <a:t>testing</a:t>
            </a:r>
            <a:r>
              <a:rPr lang="zh-CN" altLang="en-US" sz="2000"/>
              <a:t>, </a:t>
            </a:r>
            <a:r>
              <a:rPr lang="zh-CN" altLang="en-US" sz="2000" b="1"/>
              <a:t>discrimination testing</a:t>
            </a:r>
            <a:r>
              <a:rPr lang="zh-CN" altLang="en-US" sz="2000"/>
              <a:t> an </a:t>
            </a:r>
            <a:r>
              <a:rPr lang="zh-CN" altLang="en-US" sz="2000" b="1"/>
              <a:t>practical testing</a:t>
            </a:r>
            <a:r>
              <a:rPr lang="zh-CN" altLang="en-US" sz="2000"/>
              <a:t>.</a:t>
            </a:r>
            <a:endParaRPr lang="zh-CN" altLang="en-US" sz="2000"/>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2654848" y="2180429"/>
            <a:ext cx="6036250" cy="3502610"/>
            <a:chOff x="2746288" y="1304764"/>
            <a:chExt cx="6036250" cy="3502610"/>
          </a:xfrm>
        </p:grpSpPr>
        <p:cxnSp>
          <p:nvCxnSpPr>
            <p:cNvPr id="6" name="Straight Connector 3"/>
            <p:cNvCxnSpPr/>
            <p:nvPr/>
          </p:nvCxnSpPr>
          <p:spPr>
            <a:xfrm flipV="1">
              <a:off x="6026485" y="2358008"/>
              <a:ext cx="1977419" cy="1419713"/>
            </a:xfrm>
            <a:prstGeom prst="line">
              <a:avLst/>
            </a:prstGeom>
            <a:ln w="38100" cap="rnd">
              <a:solidFill>
                <a:srgbClr val="0E0401"/>
              </a:solidFill>
              <a:round/>
            </a:ln>
          </p:spPr>
          <p:style>
            <a:lnRef idx="1">
              <a:schemeClr val="accent1"/>
            </a:lnRef>
            <a:fillRef idx="0">
              <a:schemeClr val="accent1"/>
            </a:fillRef>
            <a:effectRef idx="0">
              <a:schemeClr val="accent1"/>
            </a:effectRef>
            <a:fontRef idx="minor">
              <a:schemeClr val="tx1"/>
            </a:fontRef>
          </p:style>
        </p:cxnSp>
        <p:sp>
          <p:nvSpPr>
            <p:cNvPr id="7" name="Oval 4"/>
            <p:cNvSpPr/>
            <p:nvPr/>
          </p:nvSpPr>
          <p:spPr>
            <a:xfrm>
              <a:off x="7512995" y="1854393"/>
              <a:ext cx="981819" cy="981819"/>
            </a:xfrm>
            <a:prstGeom prst="ellipse">
              <a:avLst/>
            </a:prstGeom>
            <a:solidFill>
              <a:schemeClr val="accent2"/>
            </a:solidFill>
            <a:ln w="50800">
              <a:solidFill>
                <a:srgbClr val="0E040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cxnSp>
          <p:nvCxnSpPr>
            <p:cNvPr id="8" name="Straight Connector 5"/>
            <p:cNvCxnSpPr/>
            <p:nvPr/>
          </p:nvCxnSpPr>
          <p:spPr>
            <a:xfrm flipH="1" flipV="1">
              <a:off x="5434783" y="1795675"/>
              <a:ext cx="591703" cy="1919445"/>
            </a:xfrm>
            <a:prstGeom prst="line">
              <a:avLst/>
            </a:prstGeom>
            <a:ln w="38100" cap="rnd">
              <a:solidFill>
                <a:srgbClr val="0E0401"/>
              </a:solidFill>
              <a:round/>
            </a:ln>
          </p:spPr>
          <p:style>
            <a:lnRef idx="1">
              <a:schemeClr val="accent1"/>
            </a:lnRef>
            <a:fillRef idx="0">
              <a:schemeClr val="accent1"/>
            </a:fillRef>
            <a:effectRef idx="0">
              <a:schemeClr val="accent1"/>
            </a:effectRef>
            <a:fontRef idx="minor">
              <a:schemeClr val="tx1"/>
            </a:fontRef>
          </p:style>
        </p:cxnSp>
        <p:sp>
          <p:nvSpPr>
            <p:cNvPr id="9" name="Oval 6"/>
            <p:cNvSpPr/>
            <p:nvPr/>
          </p:nvSpPr>
          <p:spPr>
            <a:xfrm flipH="1">
              <a:off x="4943872" y="1304764"/>
              <a:ext cx="981819" cy="981819"/>
            </a:xfrm>
            <a:prstGeom prst="ellipse">
              <a:avLst/>
            </a:prstGeom>
            <a:solidFill>
              <a:schemeClr val="accent1"/>
            </a:solidFill>
            <a:ln w="50800">
              <a:solidFill>
                <a:srgbClr val="0E040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cxnSp>
          <p:nvCxnSpPr>
            <p:cNvPr id="16" name="Straight Connector 13"/>
            <p:cNvCxnSpPr/>
            <p:nvPr/>
          </p:nvCxnSpPr>
          <p:spPr>
            <a:xfrm flipH="1">
              <a:off x="3751390" y="3792241"/>
              <a:ext cx="2300327" cy="615361"/>
            </a:xfrm>
            <a:prstGeom prst="line">
              <a:avLst/>
            </a:prstGeom>
            <a:ln w="50800" cap="rnd">
              <a:solidFill>
                <a:srgbClr val="0E0401"/>
              </a:solidFill>
              <a:prstDash val="sysDot"/>
              <a:round/>
            </a:ln>
          </p:spPr>
          <p:style>
            <a:lnRef idx="1">
              <a:schemeClr val="accent1"/>
            </a:lnRef>
            <a:fillRef idx="0">
              <a:schemeClr val="accent1"/>
            </a:fillRef>
            <a:effectRef idx="0">
              <a:schemeClr val="accent1"/>
            </a:effectRef>
            <a:fontRef idx="minor">
              <a:schemeClr val="tx1"/>
            </a:fontRef>
          </p:style>
        </p:cxnSp>
        <p:sp>
          <p:nvSpPr>
            <p:cNvPr id="17" name="Oval 14"/>
            <p:cNvSpPr/>
            <p:nvPr/>
          </p:nvSpPr>
          <p:spPr>
            <a:xfrm>
              <a:off x="3429619" y="3975723"/>
              <a:ext cx="733139" cy="733139"/>
            </a:xfrm>
            <a:prstGeom prst="ellipse">
              <a:avLst/>
            </a:prstGeom>
            <a:solidFill>
              <a:schemeClr val="bg1">
                <a:lumMod val="85000"/>
              </a:schemeClr>
            </a:solidFill>
            <a:ln w="50800">
              <a:solidFill>
                <a:srgbClr val="0E040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cxnSp>
          <p:nvCxnSpPr>
            <p:cNvPr id="22" name="Straight Connector 19"/>
            <p:cNvCxnSpPr/>
            <p:nvPr/>
          </p:nvCxnSpPr>
          <p:spPr>
            <a:xfrm flipH="1" flipV="1">
              <a:off x="3237196" y="2992961"/>
              <a:ext cx="2814521" cy="774551"/>
            </a:xfrm>
            <a:prstGeom prst="line">
              <a:avLst/>
            </a:prstGeom>
            <a:ln w="38100" cap="rnd">
              <a:solidFill>
                <a:srgbClr val="0E0401"/>
              </a:solidFill>
              <a:round/>
            </a:ln>
          </p:spPr>
          <p:style>
            <a:lnRef idx="1">
              <a:schemeClr val="accent1"/>
            </a:lnRef>
            <a:fillRef idx="0">
              <a:schemeClr val="accent1"/>
            </a:fillRef>
            <a:effectRef idx="0">
              <a:schemeClr val="accent1"/>
            </a:effectRef>
            <a:fontRef idx="minor">
              <a:schemeClr val="tx1"/>
            </a:fontRef>
          </p:style>
        </p:cxnSp>
        <p:sp>
          <p:nvSpPr>
            <p:cNvPr id="23" name="Oval 20"/>
            <p:cNvSpPr/>
            <p:nvPr/>
          </p:nvSpPr>
          <p:spPr>
            <a:xfrm flipH="1">
              <a:off x="2746288" y="2502049"/>
              <a:ext cx="981819" cy="981819"/>
            </a:xfrm>
            <a:prstGeom prst="ellipse">
              <a:avLst/>
            </a:prstGeom>
            <a:solidFill>
              <a:schemeClr val="accent6"/>
            </a:solidFill>
            <a:ln w="50800">
              <a:solidFill>
                <a:srgbClr val="0E040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cxnSp>
          <p:nvCxnSpPr>
            <p:cNvPr id="24" name="Straight Connector 21"/>
            <p:cNvCxnSpPr/>
            <p:nvPr/>
          </p:nvCxnSpPr>
          <p:spPr>
            <a:xfrm>
              <a:off x="6079619" y="3767510"/>
              <a:ext cx="2343620" cy="681455"/>
            </a:xfrm>
            <a:prstGeom prst="line">
              <a:avLst/>
            </a:prstGeom>
            <a:ln w="50800" cap="rnd">
              <a:solidFill>
                <a:srgbClr val="0E0401"/>
              </a:solidFill>
              <a:prstDash val="sysDot"/>
              <a:round/>
            </a:ln>
          </p:spPr>
          <p:style>
            <a:lnRef idx="1">
              <a:schemeClr val="accent1"/>
            </a:lnRef>
            <a:fillRef idx="0">
              <a:schemeClr val="accent1"/>
            </a:fillRef>
            <a:effectRef idx="0">
              <a:schemeClr val="accent1"/>
            </a:effectRef>
            <a:fontRef idx="minor">
              <a:schemeClr val="tx1"/>
            </a:fontRef>
          </p:style>
        </p:cxnSp>
        <p:sp>
          <p:nvSpPr>
            <p:cNvPr id="25" name="Oval 22"/>
            <p:cNvSpPr/>
            <p:nvPr/>
          </p:nvSpPr>
          <p:spPr>
            <a:xfrm>
              <a:off x="8049399" y="4074235"/>
              <a:ext cx="733139" cy="733139"/>
            </a:xfrm>
            <a:prstGeom prst="ellipse">
              <a:avLst/>
            </a:prstGeom>
            <a:solidFill>
              <a:schemeClr val="bg1">
                <a:lumMod val="85000"/>
              </a:schemeClr>
            </a:solidFill>
            <a:ln w="50800">
              <a:solidFill>
                <a:srgbClr val="0E040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lumMod val="85000"/>
                    <a:lumOff val="15000"/>
                  </a:schemeClr>
                </a:solidFill>
                <a:effectLst/>
                <a:uLnTx/>
                <a:uFillTx/>
                <a:latin typeface="Arial" panose="020B0604020202020204"/>
                <a:ea typeface="Microsoft YaHei" panose="020B0503020204020204" pitchFamily="34" charset="-122"/>
                <a:cs typeface="+mn-cs"/>
              </a:endParaRPr>
            </a:p>
          </p:txBody>
        </p:sp>
      </p:grpSp>
      <p:grpSp>
        <p:nvGrpSpPr>
          <p:cNvPr id="52" name="组合 51"/>
          <p:cNvGrpSpPr/>
          <p:nvPr/>
        </p:nvGrpSpPr>
        <p:grpSpPr>
          <a:xfrm>
            <a:off x="840658" y="561638"/>
            <a:ext cx="10510685" cy="0"/>
            <a:chOff x="1028775" y="591989"/>
            <a:chExt cx="11086097" cy="0"/>
          </a:xfrm>
        </p:grpSpPr>
        <p:cxnSp>
          <p:nvCxnSpPr>
            <p:cNvPr id="53" name="直接连接符 5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322979" y="561385"/>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49" name="矩形 48"/>
          <p:cNvSpPr/>
          <p:nvPr/>
        </p:nvSpPr>
        <p:spPr>
          <a:xfrm>
            <a:off x="3444473" y="614141"/>
            <a:ext cx="5174615" cy="460375"/>
          </a:xfrm>
          <a:prstGeom prst="rect">
            <a:avLst/>
          </a:prstGeom>
        </p:spPr>
        <p:txBody>
          <a:bodyPr wrap="none">
            <a:spAutoFit/>
          </a:bodyPr>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pic>
        <p:nvPicPr>
          <p:cNvPr id="50" name="图片 49"/>
          <p:cNvPicPr>
            <a:picLocks noChangeAspect="1"/>
          </p:cNvPicPr>
          <p:nvPr/>
        </p:nvPicPr>
        <p:blipFill>
          <a:blip r:embed="rId2"/>
          <a:stretch>
            <a:fillRect/>
          </a:stretch>
        </p:blipFill>
        <p:spPr>
          <a:xfrm>
            <a:off x="5200650" y="4468495"/>
            <a:ext cx="1500505" cy="1500505"/>
          </a:xfrm>
          <a:prstGeom prst="rect">
            <a:avLst/>
          </a:prstGeom>
        </p:spPr>
      </p:pic>
      <p:sp>
        <p:nvSpPr>
          <p:cNvPr id="55" name="文本框 54"/>
          <p:cNvSpPr txBox="1"/>
          <p:nvPr/>
        </p:nvSpPr>
        <p:spPr>
          <a:xfrm>
            <a:off x="182880" y="5283835"/>
            <a:ext cx="3743960" cy="1476375"/>
          </a:xfrm>
          <a:prstGeom prst="rect">
            <a:avLst/>
          </a:prstGeom>
          <a:noFill/>
        </p:spPr>
        <p:txBody>
          <a:bodyPr wrap="square" rtlCol="0" anchor="t">
            <a:spAutoFit/>
          </a:bodyPr>
          <a:p>
            <a:r>
              <a:rPr lang="en-US" altLang="zh-CN" b="1"/>
              <a:t>1. </a:t>
            </a:r>
            <a:r>
              <a:rPr lang="zh-CN" altLang="en-US"/>
              <a:t>situation testing started being used in Great Britain and the United States in 1970, for measuring discrimination and creating public policies for prevention.</a:t>
            </a:r>
            <a:endParaRPr lang="zh-CN" altLang="en-US"/>
          </a:p>
        </p:txBody>
      </p:sp>
      <p:sp>
        <p:nvSpPr>
          <p:cNvPr id="56" name="文本框 55"/>
          <p:cNvSpPr txBox="1"/>
          <p:nvPr/>
        </p:nvSpPr>
        <p:spPr>
          <a:xfrm>
            <a:off x="182880" y="2513330"/>
            <a:ext cx="2973705" cy="1198880"/>
          </a:xfrm>
          <a:prstGeom prst="rect">
            <a:avLst/>
          </a:prstGeom>
          <a:noFill/>
        </p:spPr>
        <p:txBody>
          <a:bodyPr wrap="square" rtlCol="0" anchor="t">
            <a:spAutoFit/>
          </a:bodyPr>
          <a:p>
            <a:r>
              <a:rPr lang="en-US" altLang="zh-CN" b="1"/>
              <a:t>2. </a:t>
            </a:r>
            <a:r>
              <a:rPr lang="zh-CN" altLang="en-US"/>
              <a:t>developed by sociologists, under the name of “research testing” working in the field of social issues.</a:t>
            </a:r>
            <a:endParaRPr lang="zh-CN" altLang="en-US"/>
          </a:p>
        </p:txBody>
      </p:sp>
      <p:sp>
        <p:nvSpPr>
          <p:cNvPr id="57" name="文本框 56"/>
          <p:cNvSpPr txBox="1"/>
          <p:nvPr/>
        </p:nvSpPr>
        <p:spPr>
          <a:xfrm>
            <a:off x="3547110" y="1689100"/>
            <a:ext cx="3154045" cy="368300"/>
          </a:xfrm>
          <a:prstGeom prst="rect">
            <a:avLst/>
          </a:prstGeom>
          <a:noFill/>
        </p:spPr>
        <p:txBody>
          <a:bodyPr wrap="square" rtlCol="0" anchor="t">
            <a:spAutoFit/>
          </a:bodyPr>
          <a:p>
            <a:r>
              <a:rPr lang="en-US" altLang="zh-CN" b="1"/>
              <a:t>3.</a:t>
            </a:r>
            <a:r>
              <a:rPr lang="en-US" altLang="zh-CN"/>
              <a:t> </a:t>
            </a:r>
            <a:r>
              <a:rPr lang="zh-CN" altLang="en-US"/>
              <a:t>the “Havens” (1982) case</a:t>
            </a:r>
            <a:r>
              <a:rPr lang="en-US" altLang="zh-CN" baseline="30000"/>
              <a:t>(1)</a:t>
            </a:r>
            <a:endParaRPr lang="en-US" altLang="zh-CN" baseline="30000"/>
          </a:p>
        </p:txBody>
      </p:sp>
      <p:sp>
        <p:nvSpPr>
          <p:cNvPr id="58" name="文本框 57"/>
          <p:cNvSpPr txBox="1"/>
          <p:nvPr/>
        </p:nvSpPr>
        <p:spPr>
          <a:xfrm>
            <a:off x="4641215" y="6299835"/>
            <a:ext cx="7704455" cy="460375"/>
          </a:xfrm>
          <a:prstGeom prst="rect">
            <a:avLst/>
          </a:prstGeom>
          <a:noFill/>
        </p:spPr>
        <p:txBody>
          <a:bodyPr wrap="square" rtlCol="0" anchor="t">
            <a:spAutoFit/>
          </a:bodyPr>
          <a:p>
            <a:r>
              <a:rPr lang="en-US" altLang="zh-CN" sz="1200"/>
              <a:t>(1) </a:t>
            </a:r>
            <a:r>
              <a:rPr lang="zh-CN" altLang="en-US" sz="1200"/>
              <a:t>US Supreme Court indisputably defended the right of testers and organizations working for fair housing conditions, , precisely on the basis of evidence provided by means of situation testing.</a:t>
            </a:r>
            <a:endParaRPr lang="zh-CN" altLang="en-US" sz="1200"/>
          </a:p>
        </p:txBody>
      </p:sp>
      <p:sp>
        <p:nvSpPr>
          <p:cNvPr id="59" name="文本框 58"/>
          <p:cNvSpPr txBox="1"/>
          <p:nvPr/>
        </p:nvSpPr>
        <p:spPr>
          <a:xfrm>
            <a:off x="8383905" y="2303780"/>
            <a:ext cx="3479165" cy="922020"/>
          </a:xfrm>
          <a:prstGeom prst="rect">
            <a:avLst/>
          </a:prstGeom>
          <a:noFill/>
        </p:spPr>
        <p:txBody>
          <a:bodyPr wrap="square" rtlCol="0" anchor="t">
            <a:spAutoFit/>
          </a:bodyPr>
          <a:p>
            <a:r>
              <a:rPr lang="en-US" altLang="zh-CN" b="1"/>
              <a:t>4.</a:t>
            </a:r>
            <a:r>
              <a:rPr lang="en-US" altLang="zh-CN"/>
              <a:t> now, </a:t>
            </a:r>
            <a:r>
              <a:t>Italy and Germany have started using situation testing in cases of discrimination.</a:t>
            </a:r>
          </a:p>
        </p:txBody>
      </p:sp>
      <p:sp>
        <p:nvSpPr>
          <p:cNvPr id="60" name="文本框 59"/>
          <p:cNvSpPr txBox="1"/>
          <p:nvPr/>
        </p:nvSpPr>
        <p:spPr>
          <a:xfrm>
            <a:off x="7153910" y="3743960"/>
            <a:ext cx="4842510" cy="1198880"/>
          </a:xfrm>
          <a:prstGeom prst="rect">
            <a:avLst/>
          </a:prstGeom>
          <a:noFill/>
        </p:spPr>
        <p:txBody>
          <a:bodyPr wrap="square" rtlCol="0" anchor="t">
            <a:spAutoFit/>
          </a:bodyPr>
          <a:p>
            <a:r>
              <a:rPr lang="en-US" altLang="zh-CN"/>
              <a:t>However,</a:t>
            </a:r>
            <a:r>
              <a:rPr lang="zh-CN" altLang="en-US"/>
              <a:t>situation testing has not even been considered as a technique of proving discrimination, for example in  Ireland, Poland, Portugal, Slovenia and Spain.</a:t>
            </a:r>
            <a:endParaRPr lang="zh-CN" altLang="en-US"/>
          </a:p>
        </p:txBody>
      </p:sp>
      <p:sp>
        <p:nvSpPr>
          <p:cNvPr id="61" name="文本框 60"/>
          <p:cNvSpPr txBox="1"/>
          <p:nvPr/>
        </p:nvSpPr>
        <p:spPr>
          <a:xfrm>
            <a:off x="545465" y="1105535"/>
            <a:ext cx="1447800"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History</a:t>
            </a:r>
            <a:endParaRPr lang="en-US" altLang="zh-CN" sz="3200">
              <a:latin typeface="Times New Roman" panose="02020603050405020304" charset="0"/>
              <a:cs typeface="Times New Roman" panose="02020603050405020304" charset="0"/>
            </a:endParaRPr>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40740" y="330835"/>
            <a:ext cx="10510520" cy="306705"/>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403833" y="330931"/>
            <a:ext cx="5174615" cy="460375"/>
          </a:xfrm>
          <a:prstGeom prst="rect">
            <a:avLst/>
          </a:prstGeom>
        </p:spPr>
        <p:txBody>
          <a:bodyPr wrap="none">
            <a:spAutoFit/>
          </a:bodyPr>
          <a:lstStyle/>
          <a:p>
            <a:pPr fontAlgn="ctr"/>
            <a:r>
              <a:rPr lang="en-US" altLang="zh-CN" sz="2400" dirty="0">
                <a:solidFill>
                  <a:srgbClr val="000000"/>
                </a:solidFill>
                <a:latin typeface="Times New Roman" panose="02020603050405020304" charset="0"/>
                <a:cs typeface="Times New Roman" panose="02020603050405020304" charset="0"/>
              </a:rPr>
              <a:t>Detailed presentation of Situation testing</a:t>
            </a:r>
            <a:endParaRPr lang="en-US" altLang="zh-CN" sz="2400" dirty="0">
              <a:solidFill>
                <a:srgbClr val="000000"/>
              </a:solidFill>
              <a:latin typeface="Times New Roman" panose="02020603050405020304" charset="0"/>
              <a:cs typeface="Times New Roman" panose="02020603050405020304" charset="0"/>
            </a:endParaRPr>
          </a:p>
        </p:txBody>
      </p:sp>
      <p:sp>
        <p:nvSpPr>
          <p:cNvPr id="29" name="文本框 28"/>
          <p:cNvSpPr txBox="1"/>
          <p:nvPr/>
        </p:nvSpPr>
        <p:spPr>
          <a:xfrm>
            <a:off x="441089" y="546780"/>
            <a:ext cx="579120" cy="455295"/>
          </a:xfrm>
          <a:prstGeom prst="rect">
            <a:avLst/>
          </a:prstGeom>
          <a:noFill/>
        </p:spPr>
        <p:txBody>
          <a:bodyPr wrap="none" rtlCol="0">
            <a:spAutoFit/>
          </a:bodyPr>
          <a:p>
            <a:r>
              <a:rPr lang="en-US" altLang="zh-CN" sz="2365" b="1" dirty="0">
                <a:solidFill>
                  <a:schemeClr val="bg2">
                    <a:lumMod val="10000"/>
                  </a:schemeClr>
                </a:solidFill>
                <a:latin typeface="Bodoni MT Black" panose="02070A03080606020203" pitchFamily="18" charset="0"/>
                <a:cs typeface="+mn-ea"/>
              </a:rPr>
              <a:t>02</a:t>
            </a:r>
            <a:endParaRPr lang="zh-CN" altLang="en-US" sz="2365" b="1" dirty="0">
              <a:solidFill>
                <a:schemeClr val="bg2">
                  <a:lumMod val="10000"/>
                </a:schemeClr>
              </a:solidFill>
              <a:latin typeface="Bodoni MT Black" panose="02070A03080606020203" pitchFamily="18" charset="0"/>
              <a:cs typeface="+mn-ea"/>
            </a:endParaRPr>
          </a:p>
        </p:txBody>
      </p:sp>
      <p:sp>
        <p:nvSpPr>
          <p:cNvPr id="35" name="文本框 34"/>
          <p:cNvSpPr txBox="1"/>
          <p:nvPr/>
        </p:nvSpPr>
        <p:spPr>
          <a:xfrm>
            <a:off x="502285" y="1193800"/>
            <a:ext cx="6389370" cy="583565"/>
          </a:xfrm>
          <a:prstGeom prst="rect">
            <a:avLst/>
          </a:prstGeom>
          <a:noFill/>
        </p:spPr>
        <p:txBody>
          <a:bodyPr wrap="square" rtlCol="0" anchor="t">
            <a:spAutoFit/>
          </a:bodyPr>
          <a:p>
            <a:r>
              <a:rPr lang="en-US" altLang="zh-CN" sz="3200">
                <a:latin typeface="Times New Roman" panose="02020603050405020304" charset="0"/>
                <a:cs typeface="Times New Roman" panose="02020603050405020304" charset="0"/>
              </a:rPr>
              <a:t>Where is it used for</a:t>
            </a:r>
            <a:endParaRPr lang="en-US" altLang="zh-CN" sz="3200">
              <a:latin typeface="Times New Roman" panose="02020603050405020304" charset="0"/>
              <a:cs typeface="Times New Roman" panose="02020603050405020304" charset="0"/>
            </a:endParaRPr>
          </a:p>
        </p:txBody>
      </p:sp>
      <p:sp>
        <p:nvSpPr>
          <p:cNvPr id="36" name="文本框 35"/>
          <p:cNvSpPr txBox="1"/>
          <p:nvPr/>
        </p:nvSpPr>
        <p:spPr>
          <a:xfrm>
            <a:off x="706755" y="2139315"/>
            <a:ext cx="10760710" cy="4092575"/>
          </a:xfrm>
          <a:prstGeom prst="rect">
            <a:avLst/>
          </a:prstGeom>
          <a:noFill/>
        </p:spPr>
        <p:txBody>
          <a:bodyPr wrap="square" rtlCol="0" anchor="t">
            <a:spAutoFit/>
          </a:bodyPr>
          <a:p>
            <a:r>
              <a:rPr lang="zh-CN" altLang="en-US" sz="2000"/>
              <a:t>Situation testing is a </a:t>
            </a:r>
            <a:r>
              <a:rPr lang="zh-CN" altLang="en-US" sz="2000" b="1"/>
              <a:t>method </a:t>
            </a:r>
            <a:r>
              <a:rPr lang="zh-CN" altLang="en-US" sz="2000"/>
              <a:t>used in cases of </a:t>
            </a:r>
            <a:r>
              <a:rPr lang="zh-CN" altLang="en-US" sz="2000" b="1"/>
              <a:t>discrimination </a:t>
            </a:r>
            <a:r>
              <a:rPr lang="zh-CN" altLang="en-US" sz="2000"/>
              <a:t>when there is </a:t>
            </a:r>
            <a:r>
              <a:rPr lang="zh-CN" altLang="en-US" sz="2000" b="1"/>
              <a:t>insufficient </a:t>
            </a:r>
            <a:r>
              <a:rPr lang="zh-CN" altLang="en-US" sz="2000"/>
              <a:t>facts and evidence and the allegations are </a:t>
            </a:r>
            <a:r>
              <a:rPr lang="zh-CN" altLang="en-US" sz="2000" b="1"/>
              <a:t>difficult </a:t>
            </a:r>
            <a:r>
              <a:rPr lang="zh-CN" altLang="en-US" sz="2000"/>
              <a:t>to prove. </a:t>
            </a:r>
            <a:endParaRPr lang="zh-CN" altLang="en-US" sz="2000"/>
          </a:p>
          <a:p>
            <a:endParaRPr lang="zh-CN" altLang="en-US" sz="2000"/>
          </a:p>
          <a:p>
            <a:r>
              <a:rPr lang="zh-CN" altLang="en-US" sz="2000"/>
              <a:t>Situation testing involves the use of </a:t>
            </a:r>
            <a:r>
              <a:rPr lang="zh-CN" altLang="en-US" sz="2000" b="1"/>
              <a:t>organized applicants or actors</a:t>
            </a:r>
            <a:r>
              <a:rPr lang="zh-CN" altLang="en-US" sz="2000"/>
              <a:t>, in order to investigate the </a:t>
            </a:r>
            <a:r>
              <a:rPr lang="zh-CN" altLang="en-US" sz="2000" b="1"/>
              <a:t>occurrence </a:t>
            </a:r>
            <a:r>
              <a:rPr lang="zh-CN" altLang="en-US" sz="2000"/>
              <a:t>of discrimination in different processes and areas, on different grounds. </a:t>
            </a:r>
            <a:endParaRPr lang="zh-CN" altLang="en-US" sz="2000"/>
          </a:p>
          <a:p>
            <a:endParaRPr lang="zh-CN" altLang="en-US" sz="2000"/>
          </a:p>
          <a:p>
            <a:r>
              <a:rPr lang="zh-CN" altLang="en-US" sz="2000"/>
              <a:t>It is particularly adequate in cases of direct discrimination, which is often hidden behind various excuses, as well as for testing rights which are already contained in legislation and international standards. </a:t>
            </a:r>
            <a:endParaRPr lang="zh-CN" altLang="en-US" sz="2000"/>
          </a:p>
          <a:p>
            <a:endParaRPr lang="zh-CN" altLang="en-US" sz="2000"/>
          </a:p>
          <a:p>
            <a:r>
              <a:rPr lang="zh-CN" altLang="en-US" sz="2000"/>
              <a:t>The model of </a:t>
            </a:r>
            <a:r>
              <a:rPr lang="zh-CN" altLang="en-US" sz="2000" b="1"/>
              <a:t>individual justice</a:t>
            </a:r>
            <a:r>
              <a:rPr lang="zh-CN" altLang="en-US" sz="2000"/>
              <a:t> is often inadequate when proving structural and institutional discrimination, and situation testing facilitates disclosing and proving discrimination in these cases.</a:t>
            </a:r>
            <a:endParaRPr lang="zh-CN" altLang="en-US" sz="2000"/>
          </a:p>
        </p:txBody>
      </p:sp>
    </p:spTree>
  </p:cSld>
  <p:clrMapOvr>
    <a:masterClrMapping/>
  </p:clrMapOvr>
  <p:transition spd="slow" advClick="0" advTm="5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MH" val="20160630124613"/>
  <p:tag name="MH_LIBRARY" val="GRAPHIC"/>
</p:tagLst>
</file>

<file path=ppt/tags/tag4.xml><?xml version="1.0" encoding="utf-8"?>
<p:tagLst xmlns:p="http://schemas.openxmlformats.org/presentationml/2006/main">
  <p:tag name="MH" val="20160630124613"/>
  <p:tag name="MH_LIBRARY" val="GRAPHIC"/>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MH" val="20160630124613"/>
  <p:tag name="MH_LIBRARY" val="GRAPHIC"/>
</p:tagLst>
</file>

<file path=ppt/theme/theme1.xml><?xml version="1.0" encoding="utf-8"?>
<a:theme xmlns:a="http://schemas.openxmlformats.org/drawingml/2006/main" name="千图网海量PPT模板www.58pic.com​​">
  <a:themeElements>
    <a:clrScheme name="自定义 1011">
      <a:dk1>
        <a:sysClr val="windowText" lastClr="000000"/>
      </a:dk1>
      <a:lt1>
        <a:sysClr val="window" lastClr="FFFFFF"/>
      </a:lt1>
      <a:dk2>
        <a:srgbClr val="455F51"/>
      </a:dk2>
      <a:lt2>
        <a:srgbClr val="E3DED1"/>
      </a:lt2>
      <a:accent1>
        <a:srgbClr val="8A5750"/>
      </a:accent1>
      <a:accent2>
        <a:srgbClr val="0C0C0C"/>
      </a:accent2>
      <a:accent3>
        <a:srgbClr val="8A5750"/>
      </a:accent3>
      <a:accent4>
        <a:srgbClr val="0C0C0C"/>
      </a:accent4>
      <a:accent5>
        <a:srgbClr val="8A5750"/>
      </a:accent5>
      <a:accent6>
        <a:srgbClr val="0C0C0C"/>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14450</Words>
  <Application>WPS 演示</Application>
  <PresentationFormat>宽屏</PresentationFormat>
  <Paragraphs>391</Paragraphs>
  <Slides>27</Slides>
  <Notes>17</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Arial</vt:lpstr>
      <vt:lpstr>SimSun</vt:lpstr>
      <vt:lpstr>Wingdings</vt:lpstr>
      <vt:lpstr>Microsoft YaHei</vt:lpstr>
      <vt:lpstr>Times New Roman</vt:lpstr>
      <vt:lpstr>Stencil</vt:lpstr>
      <vt:lpstr>Bodoni MT Black</vt:lpstr>
      <vt:lpstr>Calibri</vt:lpstr>
      <vt:lpstr>DengXian</vt:lpstr>
      <vt:lpstr>Arial</vt:lpstr>
      <vt:lpstr>Arial Unicode MS</vt:lpstr>
      <vt:lpstr>DengXian Light</vt:lpstr>
      <vt:lpstr>Arial Unicode MS</vt:lpstr>
      <vt:lpstr>Elephant</vt:lpstr>
      <vt:lpstr>方正姚体</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Yijun Liu</cp:lastModifiedBy>
  <cp:revision>104</cp:revision>
  <dcterms:created xsi:type="dcterms:W3CDTF">2018-04-10T00:35:00Z</dcterms:created>
  <dcterms:modified xsi:type="dcterms:W3CDTF">2018-12-05T04:43:23Z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2052-10.1.0.7697</vt:lpwstr>
  </property>
</Properties>
</file>